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9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89.xml" ContentType="application/vnd.openxmlformats-officedocument.presentationml.slide+xml"/>
  <Override PartName="/ppt/slides/slide9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05"/>
  </p:notesMasterIdLst>
  <p:sldIdLst>
    <p:sldId id="256" r:id="rId2"/>
    <p:sldId id="261" r:id="rId3"/>
    <p:sldId id="372" r:id="rId4"/>
    <p:sldId id="346" r:id="rId5"/>
    <p:sldId id="263" r:id="rId6"/>
    <p:sldId id="347" r:id="rId7"/>
    <p:sldId id="278" r:id="rId8"/>
    <p:sldId id="348" r:id="rId9"/>
    <p:sldId id="277" r:id="rId10"/>
    <p:sldId id="349" r:id="rId11"/>
    <p:sldId id="276" r:id="rId12"/>
    <p:sldId id="352" r:id="rId13"/>
    <p:sldId id="275" r:id="rId14"/>
    <p:sldId id="351" r:id="rId15"/>
    <p:sldId id="353" r:id="rId16"/>
    <p:sldId id="274" r:id="rId17"/>
    <p:sldId id="355" r:id="rId18"/>
    <p:sldId id="273" r:id="rId19"/>
    <p:sldId id="354" r:id="rId20"/>
    <p:sldId id="272" r:id="rId21"/>
    <p:sldId id="356" r:id="rId22"/>
    <p:sldId id="265" r:id="rId23"/>
    <p:sldId id="357" r:id="rId24"/>
    <p:sldId id="279" r:id="rId25"/>
    <p:sldId id="358" r:id="rId26"/>
    <p:sldId id="270" r:id="rId27"/>
    <p:sldId id="359" r:id="rId28"/>
    <p:sldId id="269" r:id="rId29"/>
    <p:sldId id="360" r:id="rId30"/>
    <p:sldId id="268" r:id="rId31"/>
    <p:sldId id="361" r:id="rId32"/>
    <p:sldId id="362" r:id="rId33"/>
    <p:sldId id="267" r:id="rId34"/>
    <p:sldId id="363" r:id="rId35"/>
    <p:sldId id="283" r:id="rId36"/>
    <p:sldId id="364" r:id="rId37"/>
    <p:sldId id="365" r:id="rId38"/>
    <p:sldId id="284" r:id="rId39"/>
    <p:sldId id="285" r:id="rId40"/>
    <p:sldId id="286" r:id="rId41"/>
    <p:sldId id="287" r:id="rId42"/>
    <p:sldId id="345" r:id="rId43"/>
    <p:sldId id="288" r:id="rId44"/>
    <p:sldId id="289" r:id="rId45"/>
    <p:sldId id="290" r:id="rId46"/>
    <p:sldId id="291" r:id="rId47"/>
    <p:sldId id="292" r:id="rId48"/>
    <p:sldId id="293" r:id="rId49"/>
    <p:sldId id="294" r:id="rId50"/>
    <p:sldId id="295" r:id="rId51"/>
    <p:sldId id="334" r:id="rId52"/>
    <p:sldId id="296" r:id="rId53"/>
    <p:sldId id="297" r:id="rId54"/>
    <p:sldId id="298" r:id="rId55"/>
    <p:sldId id="299" r:id="rId56"/>
    <p:sldId id="300" r:id="rId57"/>
    <p:sldId id="301" r:id="rId58"/>
    <p:sldId id="302" r:id="rId59"/>
    <p:sldId id="303" r:id="rId60"/>
    <p:sldId id="304" r:id="rId61"/>
    <p:sldId id="305" r:id="rId62"/>
    <p:sldId id="335" r:id="rId63"/>
    <p:sldId id="336" r:id="rId64"/>
    <p:sldId id="337" r:id="rId65"/>
    <p:sldId id="371" r:id="rId66"/>
    <p:sldId id="338" r:id="rId67"/>
    <p:sldId id="339" r:id="rId68"/>
    <p:sldId id="340" r:id="rId69"/>
    <p:sldId id="341" r:id="rId70"/>
    <p:sldId id="342" r:id="rId71"/>
    <p:sldId id="306" r:id="rId72"/>
    <p:sldId id="307" r:id="rId73"/>
    <p:sldId id="308" r:id="rId74"/>
    <p:sldId id="309" r:id="rId75"/>
    <p:sldId id="310" r:id="rId76"/>
    <p:sldId id="311" r:id="rId77"/>
    <p:sldId id="312" r:id="rId78"/>
    <p:sldId id="313" r:id="rId79"/>
    <p:sldId id="314" r:id="rId80"/>
    <p:sldId id="315" r:id="rId81"/>
    <p:sldId id="316" r:id="rId82"/>
    <p:sldId id="317" r:id="rId83"/>
    <p:sldId id="318" r:id="rId84"/>
    <p:sldId id="319" r:id="rId85"/>
    <p:sldId id="320" r:id="rId86"/>
    <p:sldId id="321" r:id="rId87"/>
    <p:sldId id="322" r:id="rId88"/>
    <p:sldId id="323" r:id="rId89"/>
    <p:sldId id="324" r:id="rId90"/>
    <p:sldId id="370" r:id="rId91"/>
    <p:sldId id="325" r:id="rId92"/>
    <p:sldId id="326" r:id="rId93"/>
    <p:sldId id="327" r:id="rId94"/>
    <p:sldId id="328" r:id="rId95"/>
    <p:sldId id="329" r:id="rId96"/>
    <p:sldId id="330" r:id="rId97"/>
    <p:sldId id="331" r:id="rId98"/>
    <p:sldId id="332" r:id="rId99"/>
    <p:sldId id="333" r:id="rId100"/>
    <p:sldId id="368" r:id="rId101"/>
    <p:sldId id="366" r:id="rId102"/>
    <p:sldId id="344" r:id="rId103"/>
    <p:sldId id="369" r:id="rId10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FC60DE"/>
    <a:srgbClr val="C52964"/>
    <a:srgbClr val="FCD4EB"/>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34" autoAdjust="0"/>
    <p:restoredTop sz="94624" autoAdjust="0"/>
  </p:normalViewPr>
  <p:slideViewPr>
    <p:cSldViewPr>
      <p:cViewPr varScale="1">
        <p:scale>
          <a:sx n="69" d="100"/>
          <a:sy n="69" d="100"/>
        </p:scale>
        <p:origin x="-1404"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viewProps" Target="view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5AE77AF-D323-4F4E-93CE-9DC7CA2E8EC5}" type="datetimeFigureOut">
              <a:rPr lang="en-US" smtClean="0"/>
              <a:pPr/>
              <a:t>7/21/2024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88886BA-A98B-4596-8474-176435AFAE0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88886BA-A98B-4596-8474-176435AFAE03}" type="slidenum">
              <a:rPr lang="en-US" smtClean="0"/>
              <a:pPr/>
              <a:t>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ctrTitle"/>
          </p:nvPr>
        </p:nvSpPr>
        <p:spPr>
          <a:xfrm>
            <a:off x="914400" y="1803405"/>
            <a:ext cx="73152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914400" y="3632201"/>
            <a:ext cx="73152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5932170" y="4323845"/>
            <a:ext cx="2297429" cy="365125"/>
          </a:xfrm>
        </p:spPr>
        <p:txBody>
          <a:bodyPr/>
          <a:lstStyle/>
          <a:p>
            <a:fld id="{573D2351-05A3-4917-82B7-8A4D6FBEF9BF}" type="datetimeFigureOut">
              <a:rPr lang="en-US" smtClean="0"/>
              <a:pPr/>
              <a:t>7/21/2024</a:t>
            </a:fld>
            <a:endParaRPr lang="en-US"/>
          </a:p>
        </p:txBody>
      </p:sp>
      <p:sp>
        <p:nvSpPr>
          <p:cNvPr id="5" name="Footer Placeholder 4"/>
          <p:cNvSpPr>
            <a:spLocks noGrp="1"/>
          </p:cNvSpPr>
          <p:nvPr>
            <p:ph type="ftr" sz="quarter" idx="11"/>
          </p:nvPr>
        </p:nvSpPr>
        <p:spPr>
          <a:xfrm>
            <a:off x="914400" y="4323846"/>
            <a:ext cx="4880610" cy="365125"/>
          </a:xfrm>
        </p:spPr>
        <p:txBody>
          <a:bodyPr/>
          <a:lstStyle/>
          <a:p>
            <a:endParaRPr lang="en-US"/>
          </a:p>
        </p:txBody>
      </p:sp>
      <p:sp>
        <p:nvSpPr>
          <p:cNvPr id="6" name="Slide Number Placeholder 5"/>
          <p:cNvSpPr>
            <a:spLocks noGrp="1"/>
          </p:cNvSpPr>
          <p:nvPr>
            <p:ph type="sldNum" sz="quarter" idx="12"/>
          </p:nvPr>
        </p:nvSpPr>
        <p:spPr>
          <a:xfrm>
            <a:off x="6057900" y="1430867"/>
            <a:ext cx="2171700" cy="365125"/>
          </a:xfrm>
        </p:spPr>
        <p:txBody>
          <a:bodyPr/>
          <a:lstStyle/>
          <a:p>
            <a:fld id="{AF2CE271-807C-4504-B5F0-0F0449D82EF9}" type="slidenum">
              <a:rPr lang="en-US" smtClean="0"/>
              <a:pPr/>
              <a:t>‹#›</a:t>
            </a:fld>
            <a:endParaRPr lang="en-US"/>
          </a:p>
        </p:txBody>
      </p:sp>
    </p:spTree>
    <p:extLst>
      <p:ext uri="{BB962C8B-B14F-4D97-AF65-F5344CB8AC3E}">
        <p14:creationId xmlns="" xmlns:p14="http://schemas.microsoft.com/office/powerpoint/2010/main" val="3865179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55" y="4697361"/>
            <a:ext cx="7956482"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94355" y="977035"/>
            <a:ext cx="7950260" cy="34069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94360" y="5516716"/>
            <a:ext cx="7955280" cy="746924"/>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73D2351-05A3-4917-82B7-8A4D6FBEF9BF}" type="datetimeFigureOut">
              <a:rPr lang="en-US" smtClean="0"/>
              <a:pPr/>
              <a:t>7/21/2024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2CE271-807C-4504-B5F0-0F0449D82EF9}" type="slidenum">
              <a:rPr lang="en-US" smtClean="0"/>
              <a:pPr/>
              <a:t>‹#›</a:t>
            </a:fld>
            <a:endParaRPr lang="en-US"/>
          </a:p>
        </p:txBody>
      </p:sp>
    </p:spTree>
    <p:extLst>
      <p:ext uri="{BB962C8B-B14F-4D97-AF65-F5344CB8AC3E}">
        <p14:creationId xmlns="" xmlns:p14="http://schemas.microsoft.com/office/powerpoint/2010/main" val="2397743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3"/>
            <a:ext cx="795528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800" y="3649134"/>
            <a:ext cx="7772400" cy="1330852"/>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573D2351-05A3-4917-82B7-8A4D6FBEF9BF}" type="datetimeFigureOut">
              <a:rPr lang="en-US" smtClean="0"/>
              <a:pPr/>
              <a:t>7/21/2024</a:t>
            </a:fld>
            <a:endParaRPr lang="en-US"/>
          </a:p>
        </p:txBody>
      </p:sp>
      <p:sp>
        <p:nvSpPr>
          <p:cNvPr id="6" name="Footer Placeholder 5"/>
          <p:cNvSpPr>
            <a:spLocks noGrp="1"/>
          </p:cNvSpPr>
          <p:nvPr>
            <p:ph type="ftr" sz="quarter" idx="11"/>
          </p:nvPr>
        </p:nvSpPr>
        <p:spPr>
          <a:xfrm>
            <a:off x="594360" y="381001"/>
            <a:ext cx="4830656" cy="365125"/>
          </a:xfrm>
        </p:spPr>
        <p:txBody>
          <a:bodyPr/>
          <a:lstStyle/>
          <a:p>
            <a:endParaRPr lang="en-US"/>
          </a:p>
        </p:txBody>
      </p:sp>
      <p:sp>
        <p:nvSpPr>
          <p:cNvPr id="7" name="Slide Number Placeholder 6"/>
          <p:cNvSpPr>
            <a:spLocks noGrp="1"/>
          </p:cNvSpPr>
          <p:nvPr>
            <p:ph type="sldNum" sz="quarter" idx="12"/>
          </p:nvPr>
        </p:nvSpPr>
        <p:spPr>
          <a:xfrm>
            <a:off x="7882466" y="381001"/>
            <a:ext cx="667174" cy="365125"/>
          </a:xfrm>
        </p:spPr>
        <p:txBody>
          <a:bodyPr/>
          <a:lstStyle/>
          <a:p>
            <a:fld id="{AF2CE271-807C-4504-B5F0-0F0449D82EF9}" type="slidenum">
              <a:rPr lang="en-US" smtClean="0"/>
              <a:pPr/>
              <a:t>‹#›</a:t>
            </a:fld>
            <a:endParaRPr lang="en-US"/>
          </a:p>
        </p:txBody>
      </p:sp>
    </p:spTree>
    <p:extLst>
      <p:ext uri="{BB962C8B-B14F-4D97-AF65-F5344CB8AC3E}">
        <p14:creationId xmlns="" xmlns:p14="http://schemas.microsoft.com/office/powerpoint/2010/main" val="3546497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5" name="Picture 14" descr="C3-HD-BTM.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768351" y="753534"/>
            <a:ext cx="7613650" cy="2756234"/>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977899" y="3509768"/>
            <a:ext cx="7194552"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0" y="4174597"/>
            <a:ext cx="7778752" cy="821265"/>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573D2351-05A3-4917-82B7-8A4D6FBEF9BF}" type="datetimeFigureOut">
              <a:rPr lang="en-US" smtClean="0"/>
              <a:pPr/>
              <a:t>7/21/2024</a:t>
            </a:fld>
            <a:endParaRPr lang="en-US"/>
          </a:p>
        </p:txBody>
      </p:sp>
      <p:sp>
        <p:nvSpPr>
          <p:cNvPr id="6" name="Footer Placeholder 5"/>
          <p:cNvSpPr>
            <a:spLocks noGrp="1"/>
          </p:cNvSpPr>
          <p:nvPr>
            <p:ph type="ftr" sz="quarter" idx="11"/>
          </p:nvPr>
        </p:nvSpPr>
        <p:spPr>
          <a:xfrm>
            <a:off x="594360" y="379438"/>
            <a:ext cx="4830656" cy="365125"/>
          </a:xfrm>
        </p:spPr>
        <p:txBody>
          <a:bodyPr/>
          <a:lstStyle/>
          <a:p>
            <a:endParaRPr lang="en-US"/>
          </a:p>
        </p:txBody>
      </p:sp>
      <p:sp>
        <p:nvSpPr>
          <p:cNvPr id="7" name="Slide Number Placeholder 6"/>
          <p:cNvSpPr>
            <a:spLocks noGrp="1"/>
          </p:cNvSpPr>
          <p:nvPr>
            <p:ph type="sldNum" sz="quarter" idx="12"/>
          </p:nvPr>
        </p:nvSpPr>
        <p:spPr>
          <a:xfrm>
            <a:off x="7882466" y="381001"/>
            <a:ext cx="667174" cy="365125"/>
          </a:xfrm>
        </p:spPr>
        <p:txBody>
          <a:bodyPr/>
          <a:lstStyle/>
          <a:p>
            <a:fld id="{AF2CE271-807C-4504-B5F0-0F0449D82EF9}" type="slidenum">
              <a:rPr lang="en-US" smtClean="0"/>
              <a:pPr/>
              <a:t>‹#›</a:t>
            </a:fld>
            <a:endParaRPr lang="en-US"/>
          </a:p>
        </p:txBody>
      </p:sp>
      <p:sp>
        <p:nvSpPr>
          <p:cNvPr id="13" name="TextBox 12"/>
          <p:cNvSpPr txBox="1"/>
          <p:nvPr/>
        </p:nvSpPr>
        <p:spPr>
          <a:xfrm>
            <a:off x="231458" y="80772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8146733" y="302133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 xmlns:p14="http://schemas.microsoft.com/office/powerpoint/2010/main" val="2273220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685800" y="1124702"/>
            <a:ext cx="7774782"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792" y="3648316"/>
            <a:ext cx="7773608"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5562176" y="378884"/>
            <a:ext cx="2183130" cy="365125"/>
          </a:xfrm>
        </p:spPr>
        <p:txBody>
          <a:bodyPr/>
          <a:lstStyle>
            <a:lvl1pPr algn="r">
              <a:defRPr/>
            </a:lvl1pPr>
          </a:lstStyle>
          <a:p>
            <a:fld id="{573D2351-05A3-4917-82B7-8A4D6FBEF9BF}" type="datetimeFigureOut">
              <a:rPr lang="en-US" smtClean="0"/>
              <a:pPr/>
              <a:t>7/21/2024</a:t>
            </a:fld>
            <a:endParaRPr lang="en-US"/>
          </a:p>
        </p:txBody>
      </p:sp>
      <p:sp>
        <p:nvSpPr>
          <p:cNvPr id="6" name="Footer Placeholder 5"/>
          <p:cNvSpPr>
            <a:spLocks noGrp="1"/>
          </p:cNvSpPr>
          <p:nvPr>
            <p:ph type="ftr" sz="quarter" idx="11"/>
          </p:nvPr>
        </p:nvSpPr>
        <p:spPr>
          <a:xfrm>
            <a:off x="594360" y="378884"/>
            <a:ext cx="4830656" cy="365125"/>
          </a:xfrm>
        </p:spPr>
        <p:txBody>
          <a:bodyPr/>
          <a:lstStyle/>
          <a:p>
            <a:endParaRPr lang="en-US"/>
          </a:p>
        </p:txBody>
      </p:sp>
      <p:sp>
        <p:nvSpPr>
          <p:cNvPr id="7" name="Slide Number Placeholder 6"/>
          <p:cNvSpPr>
            <a:spLocks noGrp="1"/>
          </p:cNvSpPr>
          <p:nvPr>
            <p:ph type="sldNum" sz="quarter" idx="12"/>
          </p:nvPr>
        </p:nvSpPr>
        <p:spPr>
          <a:xfrm>
            <a:off x="7882466" y="381001"/>
            <a:ext cx="667174" cy="365125"/>
          </a:xfrm>
        </p:spPr>
        <p:txBody>
          <a:bodyPr/>
          <a:lstStyle/>
          <a:p>
            <a:fld id="{AF2CE271-807C-4504-B5F0-0F0449D82EF9}" type="slidenum">
              <a:rPr lang="en-US" smtClean="0"/>
              <a:pPr/>
              <a:t>‹#›</a:t>
            </a:fld>
            <a:endParaRPr lang="en-US"/>
          </a:p>
        </p:txBody>
      </p:sp>
    </p:spTree>
    <p:extLst>
      <p:ext uri="{BB962C8B-B14F-4D97-AF65-F5344CB8AC3E}">
        <p14:creationId xmlns="" xmlns:p14="http://schemas.microsoft.com/office/powerpoint/2010/main" val="6773685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171701" y="762000"/>
            <a:ext cx="637793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594361" y="2202080"/>
            <a:ext cx="2560320"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59436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02237" y="2201333"/>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00781" y="2904068"/>
            <a:ext cx="2560320" cy="335957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989319" y="2192866"/>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98932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73D2351-05A3-4917-82B7-8A4D6FBEF9BF}" type="datetimeFigureOut">
              <a:rPr lang="en-US" smtClean="0"/>
              <a:pPr/>
              <a:t>7/21/2024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2CE271-807C-4504-B5F0-0F0449D82EF9}" type="slidenum">
              <a:rPr lang="en-US" smtClean="0"/>
              <a:pPr/>
              <a:t>‹#›</a:t>
            </a:fld>
            <a:endParaRPr lang="en-US"/>
          </a:p>
        </p:txBody>
      </p:sp>
    </p:spTree>
    <p:extLst>
      <p:ext uri="{BB962C8B-B14F-4D97-AF65-F5344CB8AC3E}">
        <p14:creationId xmlns="" xmlns:p14="http://schemas.microsoft.com/office/powerpoint/2010/main" val="32739370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171702" y="762000"/>
            <a:ext cx="6381984"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594360"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594360" y="2331720"/>
            <a:ext cx="2560320" cy="15073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594360" y="4796103"/>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291873"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291872" y="2331720"/>
            <a:ext cx="2560320" cy="1509862"/>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290858" y="4796102"/>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993365"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5993364" y="2331721"/>
            <a:ext cx="2560320" cy="1508919"/>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93272" y="4796100"/>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73D2351-05A3-4917-82B7-8A4D6FBEF9BF}" type="datetimeFigureOut">
              <a:rPr lang="en-US" smtClean="0"/>
              <a:pPr/>
              <a:t>7/21/2024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2CE271-807C-4504-B5F0-0F0449D82EF9}" type="slidenum">
              <a:rPr lang="en-US" smtClean="0"/>
              <a:pPr/>
              <a:t>‹#›</a:t>
            </a:fld>
            <a:endParaRPr lang="en-US"/>
          </a:p>
        </p:txBody>
      </p:sp>
    </p:spTree>
    <p:extLst>
      <p:ext uri="{BB962C8B-B14F-4D97-AF65-F5344CB8AC3E}">
        <p14:creationId xmlns="" xmlns:p14="http://schemas.microsoft.com/office/powerpoint/2010/main" val="11487326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94360" y="2194560"/>
            <a:ext cx="7955280" cy="40690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3D2351-05A3-4917-82B7-8A4D6FBEF9BF}" type="datetimeFigureOut">
              <a:rPr lang="en-US" smtClean="0"/>
              <a:pPr/>
              <a:t>7/21/2024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CE271-807C-4504-B5F0-0F0449D82EF9}" type="slidenum">
              <a:rPr lang="en-US" smtClean="0"/>
              <a:pPr/>
              <a:t>‹#›</a:t>
            </a:fld>
            <a:endParaRPr lang="en-US"/>
          </a:p>
        </p:txBody>
      </p:sp>
    </p:spTree>
    <p:extLst>
      <p:ext uri="{BB962C8B-B14F-4D97-AF65-F5344CB8AC3E}">
        <p14:creationId xmlns="" xmlns:p14="http://schemas.microsoft.com/office/powerpoint/2010/main" val="19086261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4995862"/>
            <a:ext cx="9144000" cy="1862138"/>
          </a:xfrm>
          <a:prstGeom prst="rect">
            <a:avLst/>
          </a:prstGeom>
        </p:spPr>
      </p:pic>
      <p:sp>
        <p:nvSpPr>
          <p:cNvPr id="2" name="Vertical Title 1"/>
          <p:cNvSpPr>
            <a:spLocks noGrp="1"/>
          </p:cNvSpPr>
          <p:nvPr>
            <p:ph type="title" orient="vert"/>
          </p:nvPr>
        </p:nvSpPr>
        <p:spPr>
          <a:xfrm>
            <a:off x="7006590" y="747183"/>
            <a:ext cx="1543050" cy="4248675"/>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94360" y="746126"/>
            <a:ext cx="6278035" cy="424973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573D2351-05A3-4917-82B7-8A4D6FBEF9BF}" type="datetimeFigureOut">
              <a:rPr lang="en-US" smtClean="0"/>
              <a:pPr/>
              <a:t>7/21/2024</a:t>
            </a:fld>
            <a:endParaRPr lang="en-US"/>
          </a:p>
        </p:txBody>
      </p:sp>
      <p:sp>
        <p:nvSpPr>
          <p:cNvPr id="5" name="Footer Placeholder 4"/>
          <p:cNvSpPr>
            <a:spLocks noGrp="1"/>
          </p:cNvSpPr>
          <p:nvPr>
            <p:ph type="ftr" sz="quarter" idx="11"/>
          </p:nvPr>
        </p:nvSpPr>
        <p:spPr>
          <a:xfrm>
            <a:off x="594360" y="381001"/>
            <a:ext cx="4830656" cy="365125"/>
          </a:xfrm>
        </p:spPr>
        <p:txBody>
          <a:bodyPr/>
          <a:lstStyle/>
          <a:p>
            <a:endParaRPr lang="en-US"/>
          </a:p>
        </p:txBody>
      </p:sp>
      <p:sp>
        <p:nvSpPr>
          <p:cNvPr id="6" name="Slide Number Placeholder 5"/>
          <p:cNvSpPr>
            <a:spLocks noGrp="1"/>
          </p:cNvSpPr>
          <p:nvPr>
            <p:ph type="sldNum" sz="quarter" idx="12"/>
          </p:nvPr>
        </p:nvSpPr>
        <p:spPr>
          <a:xfrm>
            <a:off x="7882466" y="381001"/>
            <a:ext cx="667174" cy="365125"/>
          </a:xfrm>
        </p:spPr>
        <p:txBody>
          <a:bodyPr/>
          <a:lstStyle/>
          <a:p>
            <a:fld id="{AF2CE271-807C-4504-B5F0-0F0449D82EF9}" type="slidenum">
              <a:rPr lang="en-US" smtClean="0"/>
              <a:pPr/>
              <a:t>‹#›</a:t>
            </a:fld>
            <a:endParaRPr lang="en-US"/>
          </a:p>
        </p:txBody>
      </p:sp>
    </p:spTree>
    <p:extLst>
      <p:ext uri="{BB962C8B-B14F-4D97-AF65-F5344CB8AC3E}">
        <p14:creationId xmlns="" xmlns:p14="http://schemas.microsoft.com/office/powerpoint/2010/main" val="330224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3D2351-05A3-4917-82B7-8A4D6FBEF9BF}" type="datetimeFigureOut">
              <a:rPr lang="en-US" smtClean="0"/>
              <a:pPr/>
              <a:t>7/21/2024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CE271-807C-4504-B5F0-0F0449D82EF9}" type="slidenum">
              <a:rPr lang="en-US" smtClean="0"/>
              <a:pPr/>
              <a:t>‹#›</a:t>
            </a:fld>
            <a:endParaRPr lang="en-US"/>
          </a:p>
        </p:txBody>
      </p:sp>
    </p:spTree>
    <p:extLst>
      <p:ext uri="{BB962C8B-B14F-4D97-AF65-F5344CB8AC3E}">
        <p14:creationId xmlns="" xmlns:p14="http://schemas.microsoft.com/office/powerpoint/2010/main" val="3073309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4"/>
            <a:ext cx="7955280"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594360" y="3641726"/>
            <a:ext cx="7955281" cy="1354134"/>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573D2351-05A3-4917-82B7-8A4D6FBEF9BF}" type="datetimeFigureOut">
              <a:rPr lang="en-US" smtClean="0"/>
              <a:pPr/>
              <a:t>7/21/2024</a:t>
            </a:fld>
            <a:endParaRPr lang="en-US"/>
          </a:p>
        </p:txBody>
      </p:sp>
      <p:sp>
        <p:nvSpPr>
          <p:cNvPr id="5" name="Footer Placeholder 4"/>
          <p:cNvSpPr>
            <a:spLocks noGrp="1"/>
          </p:cNvSpPr>
          <p:nvPr>
            <p:ph type="ftr" sz="quarter" idx="11"/>
          </p:nvPr>
        </p:nvSpPr>
        <p:spPr>
          <a:xfrm>
            <a:off x="594360" y="381001"/>
            <a:ext cx="4830656" cy="365125"/>
          </a:xfrm>
        </p:spPr>
        <p:txBody>
          <a:bodyPr/>
          <a:lstStyle/>
          <a:p>
            <a:endParaRPr lang="en-US"/>
          </a:p>
        </p:txBody>
      </p:sp>
      <p:sp>
        <p:nvSpPr>
          <p:cNvPr id="6" name="Slide Number Placeholder 5"/>
          <p:cNvSpPr>
            <a:spLocks noGrp="1"/>
          </p:cNvSpPr>
          <p:nvPr>
            <p:ph type="sldNum" sz="quarter" idx="12"/>
          </p:nvPr>
        </p:nvSpPr>
        <p:spPr>
          <a:xfrm>
            <a:off x="7882466" y="381001"/>
            <a:ext cx="667173" cy="365125"/>
          </a:xfrm>
        </p:spPr>
        <p:txBody>
          <a:bodyPr/>
          <a:lstStyle/>
          <a:p>
            <a:fld id="{AF2CE271-807C-4504-B5F0-0F0449D82EF9}" type="slidenum">
              <a:rPr lang="en-US" smtClean="0"/>
              <a:pPr/>
              <a:t>‹#›</a:t>
            </a:fld>
            <a:endParaRPr lang="en-US"/>
          </a:p>
        </p:txBody>
      </p:sp>
    </p:spTree>
    <p:extLst>
      <p:ext uri="{BB962C8B-B14F-4D97-AF65-F5344CB8AC3E}">
        <p14:creationId xmlns="" xmlns:p14="http://schemas.microsoft.com/office/powerpoint/2010/main" val="1922732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4360" y="2194560"/>
            <a:ext cx="3910579" cy="4069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2099" y="2194560"/>
            <a:ext cx="3907540" cy="4069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D2351-05A3-4917-82B7-8A4D6FBEF9BF}" type="datetimeFigureOut">
              <a:rPr lang="en-US" smtClean="0"/>
              <a:pPr/>
              <a:t>7/21/2024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2CE271-807C-4504-B5F0-0F0449D82EF9}" type="slidenum">
              <a:rPr lang="en-US" smtClean="0"/>
              <a:pPr/>
              <a:t>‹#›</a:t>
            </a:fld>
            <a:endParaRPr lang="en-US"/>
          </a:p>
        </p:txBody>
      </p:sp>
    </p:spTree>
    <p:extLst>
      <p:ext uri="{BB962C8B-B14F-4D97-AF65-F5344CB8AC3E}">
        <p14:creationId xmlns="" xmlns:p14="http://schemas.microsoft.com/office/powerpoint/2010/main" val="619022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71700" y="762000"/>
            <a:ext cx="637794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1279" y="2183802"/>
            <a:ext cx="3683659"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94359" y="3132667"/>
            <a:ext cx="3910579" cy="31309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69018" y="2183802"/>
            <a:ext cx="368062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2098" y="3132667"/>
            <a:ext cx="3907541" cy="31309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73D2351-05A3-4917-82B7-8A4D6FBEF9BF}" type="datetimeFigureOut">
              <a:rPr lang="en-US" smtClean="0"/>
              <a:pPr/>
              <a:t>7/21/2024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2CE271-807C-4504-B5F0-0F0449D82EF9}" type="slidenum">
              <a:rPr lang="en-US" smtClean="0"/>
              <a:pPr/>
              <a:t>‹#›</a:t>
            </a:fld>
            <a:endParaRPr lang="en-US"/>
          </a:p>
        </p:txBody>
      </p:sp>
    </p:spTree>
    <p:extLst>
      <p:ext uri="{BB962C8B-B14F-4D97-AF65-F5344CB8AC3E}">
        <p14:creationId xmlns="" xmlns:p14="http://schemas.microsoft.com/office/powerpoint/2010/main" val="316670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73D2351-05A3-4917-82B7-8A4D6FBEF9BF}" type="datetimeFigureOut">
              <a:rPr lang="en-US" smtClean="0"/>
              <a:pPr/>
              <a:t>7/21/2024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2CE271-807C-4504-B5F0-0F0449D82EF9}" type="slidenum">
              <a:rPr lang="en-US" smtClean="0"/>
              <a:pPr/>
              <a:t>‹#›</a:t>
            </a:fld>
            <a:endParaRPr lang="en-US"/>
          </a:p>
        </p:txBody>
      </p:sp>
    </p:spTree>
    <p:extLst>
      <p:ext uri="{BB962C8B-B14F-4D97-AF65-F5344CB8AC3E}">
        <p14:creationId xmlns="" xmlns:p14="http://schemas.microsoft.com/office/powerpoint/2010/main" val="3356763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3D2351-05A3-4917-82B7-8A4D6FBEF9BF}" type="datetimeFigureOut">
              <a:rPr lang="en-US" smtClean="0"/>
              <a:pPr/>
              <a:t>7/21/2024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2CE271-807C-4504-B5F0-0F0449D82EF9}" type="slidenum">
              <a:rPr lang="en-US" smtClean="0"/>
              <a:pPr/>
              <a:t>‹#›</a:t>
            </a:fld>
            <a:endParaRPr lang="en-US"/>
          </a:p>
        </p:txBody>
      </p:sp>
    </p:spTree>
    <p:extLst>
      <p:ext uri="{BB962C8B-B14F-4D97-AF65-F5344CB8AC3E}">
        <p14:creationId xmlns="" xmlns:p14="http://schemas.microsoft.com/office/powerpoint/2010/main" val="1528686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30861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3886200" y="746760"/>
            <a:ext cx="4663440" cy="551688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4360" y="3124200"/>
            <a:ext cx="308610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73D2351-05A3-4917-82B7-8A4D6FBEF9BF}" type="datetimeFigureOut">
              <a:rPr lang="en-US" smtClean="0"/>
              <a:pPr/>
              <a:t>7/21/2024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2CE271-807C-4504-B5F0-0F0449D82EF9}" type="slidenum">
              <a:rPr lang="en-US" smtClean="0"/>
              <a:pPr/>
              <a:t>‹#›</a:t>
            </a:fld>
            <a:endParaRPr lang="en-US"/>
          </a:p>
        </p:txBody>
      </p:sp>
    </p:spTree>
    <p:extLst>
      <p:ext uri="{BB962C8B-B14F-4D97-AF65-F5344CB8AC3E}">
        <p14:creationId xmlns="" xmlns:p14="http://schemas.microsoft.com/office/powerpoint/2010/main" val="3075400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407573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77524" y="751242"/>
            <a:ext cx="3674234" cy="5512398"/>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94360" y="3124200"/>
            <a:ext cx="407573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73D2351-05A3-4917-82B7-8A4D6FBEF9BF}" type="datetimeFigureOut">
              <a:rPr lang="en-US" smtClean="0"/>
              <a:pPr/>
              <a:t>7/21/2024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2CE271-807C-4504-B5F0-0F0449D82EF9}" type="slidenum">
              <a:rPr lang="en-US" smtClean="0"/>
              <a:pPr/>
              <a:t>‹#›</a:t>
            </a:fld>
            <a:endParaRPr lang="en-US"/>
          </a:p>
        </p:txBody>
      </p:sp>
    </p:spTree>
    <p:extLst>
      <p:ext uri="{BB962C8B-B14F-4D97-AF65-F5344CB8AC3E}">
        <p14:creationId xmlns="" xmlns:p14="http://schemas.microsoft.com/office/powerpoint/2010/main" val="964237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 xmlns:a14="http://schemas.microsoft.com/office/drawing/2010/main" val="0"/>
              </a:ext>
            </a:extLst>
          </a:blip>
          <a:stretch>
            <a:fillRect/>
          </a:stretch>
        </p:blipFill>
        <p:spPr>
          <a:xfrm>
            <a:off x="0" y="0"/>
            <a:ext cx="9144000" cy="1081088"/>
          </a:xfrm>
          <a:prstGeom prst="rect">
            <a:avLst/>
          </a:prstGeom>
        </p:spPr>
      </p:pic>
      <p:sp>
        <p:nvSpPr>
          <p:cNvPr id="2" name="Title Placeholder 1"/>
          <p:cNvSpPr>
            <a:spLocks noGrp="1"/>
          </p:cNvSpPr>
          <p:nvPr>
            <p:ph type="title"/>
          </p:nvPr>
        </p:nvSpPr>
        <p:spPr>
          <a:xfrm>
            <a:off x="2171700" y="764373"/>
            <a:ext cx="637794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4360" y="2194560"/>
            <a:ext cx="7955280" cy="40690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12230" y="6356351"/>
            <a:ext cx="213741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73D2351-05A3-4917-82B7-8A4D6FBEF9BF}" type="datetimeFigureOut">
              <a:rPr lang="en-US" smtClean="0"/>
              <a:pPr/>
              <a:t>7/21/2024</a:t>
            </a:fld>
            <a:endParaRPr lang="en-US"/>
          </a:p>
        </p:txBody>
      </p:sp>
      <p:sp>
        <p:nvSpPr>
          <p:cNvPr id="5" name="Footer Placeholder 4"/>
          <p:cNvSpPr>
            <a:spLocks noGrp="1"/>
          </p:cNvSpPr>
          <p:nvPr>
            <p:ph type="ftr" sz="quarter" idx="3"/>
          </p:nvPr>
        </p:nvSpPr>
        <p:spPr>
          <a:xfrm>
            <a:off x="594360" y="6355846"/>
            <a:ext cx="568071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72250" y="381001"/>
            <a:ext cx="197739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F2CE271-807C-4504-B5F0-0F0449D82EF9}" type="slidenum">
              <a:rPr lang="en-US" smtClean="0"/>
              <a:pPr/>
              <a:t>‹#›</a:t>
            </a:fld>
            <a:endParaRPr lang="en-US"/>
          </a:p>
        </p:txBody>
      </p:sp>
    </p:spTree>
    <p:extLst>
      <p:ext uri="{BB962C8B-B14F-4D97-AF65-F5344CB8AC3E}">
        <p14:creationId xmlns="" xmlns:p14="http://schemas.microsoft.com/office/powerpoint/2010/main" val="121613586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4348" y="332656"/>
            <a:ext cx="7743852" cy="1584176"/>
          </a:xfrm>
        </p:spPr>
        <p:txBody>
          <a:bodyPr>
            <a:normAutofit/>
          </a:bodyPr>
          <a:lstStyle/>
          <a:p>
            <a:pPr algn="ctr"/>
            <a:r>
              <a:rPr lang="en-IN" sz="5400" dirty="0">
                <a:solidFill>
                  <a:srgbClr val="C00000"/>
                </a:solidFill>
                <a:latin typeface="Algerian" pitchFamily="82" charset="0"/>
              </a:rPr>
              <a:t>CHURN Data analysis</a:t>
            </a:r>
            <a:endParaRPr lang="en-US" sz="5400" dirty="0">
              <a:solidFill>
                <a:srgbClr val="C00000"/>
              </a:solidFill>
              <a:latin typeface="Algerian" pitchFamily="82" charset="0"/>
            </a:endParaRPr>
          </a:p>
        </p:txBody>
      </p:sp>
      <p:sp>
        <p:nvSpPr>
          <p:cNvPr id="3" name="Subtitle 2"/>
          <p:cNvSpPr>
            <a:spLocks noGrp="1"/>
          </p:cNvSpPr>
          <p:nvPr>
            <p:ph type="subTitle" idx="1"/>
          </p:nvPr>
        </p:nvSpPr>
        <p:spPr/>
        <p:txBody>
          <a:bodyPr/>
          <a:lstStyle/>
          <a:p>
            <a:r>
              <a:rPr lang="en-IN" dirty="0"/>
              <a:t>                                                    </a:t>
            </a:r>
            <a:endParaRPr lang="en-US" dirty="0"/>
          </a:p>
        </p:txBody>
      </p:sp>
      <p:pic>
        <p:nvPicPr>
          <p:cNvPr id="5" name="Picture 4">
            <a:extLst>
              <a:ext uri="{FF2B5EF4-FFF2-40B4-BE49-F238E27FC236}">
                <a16:creationId xmlns="" xmlns:a16="http://schemas.microsoft.com/office/drawing/2014/main" id="{295ED909-3A6E-477D-9AC1-5B9DACE47DFA}"/>
              </a:ext>
            </a:extLst>
          </p:cNvPr>
          <p:cNvPicPr>
            <a:picLocks noChangeAspect="1"/>
          </p:cNvPicPr>
          <p:nvPr/>
        </p:nvPicPr>
        <p:blipFill>
          <a:blip r:embed="rId2"/>
          <a:stretch>
            <a:fillRect/>
          </a:stretch>
        </p:blipFill>
        <p:spPr>
          <a:xfrm>
            <a:off x="0" y="2276872"/>
            <a:ext cx="9144000" cy="356929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1700" y="764373"/>
            <a:ext cx="6377940" cy="664363"/>
          </a:xfrm>
        </p:spPr>
        <p:txBody>
          <a:bodyPr/>
          <a:lstStyle/>
          <a:p>
            <a:pPr algn="l"/>
            <a:r>
              <a:rPr lang="en-IN" b="1" dirty="0" smtClean="0">
                <a:solidFill>
                  <a:srgbClr val="00B050"/>
                </a:solidFill>
              </a:rPr>
              <a:t>       </a:t>
            </a:r>
            <a:r>
              <a:rPr lang="en-IN" b="1" dirty="0" smtClean="0">
                <a:solidFill>
                  <a:srgbClr val="7030A0"/>
                </a:solidFill>
              </a:rPr>
              <a:t>QUESTION NO: 4</a:t>
            </a:r>
            <a:endParaRPr lang="en-US" dirty="0">
              <a:solidFill>
                <a:srgbClr val="7030A0"/>
              </a:solidFill>
            </a:endParaRPr>
          </a:p>
        </p:txBody>
      </p:sp>
      <p:sp>
        <p:nvSpPr>
          <p:cNvPr id="3" name="Content Placeholder 2"/>
          <p:cNvSpPr>
            <a:spLocks noGrp="1"/>
          </p:cNvSpPr>
          <p:nvPr>
            <p:ph idx="1"/>
          </p:nvPr>
        </p:nvSpPr>
        <p:spPr>
          <a:xfrm>
            <a:off x="594360" y="1571612"/>
            <a:ext cx="7955280" cy="4692028"/>
          </a:xfrm>
        </p:spPr>
        <p:txBody>
          <a:bodyPr>
            <a:normAutofit fontScale="77500" lnSpcReduction="20000"/>
          </a:bodyPr>
          <a:lstStyle/>
          <a:p>
            <a:r>
              <a:rPr lang="en-US" dirty="0" smtClean="0"/>
              <a:t>Q4. Find customers with a credit score above the average credit score.(</a:t>
            </a:r>
            <a:r>
              <a:rPr lang="en-US" dirty="0" err="1" smtClean="0"/>
              <a:t>subquery</a:t>
            </a:r>
            <a:r>
              <a:rPr lang="en-US" dirty="0" smtClean="0"/>
              <a:t>)</a:t>
            </a:r>
          </a:p>
          <a:p>
            <a:pPr>
              <a:buNone/>
            </a:pPr>
            <a:r>
              <a:rPr lang="en-US" dirty="0" smtClean="0"/>
              <a:t> </a:t>
            </a:r>
          </a:p>
          <a:p>
            <a:pPr>
              <a:buNone/>
            </a:pPr>
            <a:r>
              <a:rPr lang="en-US" b="1" dirty="0" smtClean="0"/>
              <a:t>Query</a:t>
            </a:r>
            <a:r>
              <a:rPr lang="en-US" dirty="0" smtClean="0"/>
              <a:t>:       SELECT * FROM </a:t>
            </a:r>
            <a:r>
              <a:rPr lang="en-US" dirty="0" err="1" smtClean="0"/>
              <a:t>churn.data</a:t>
            </a:r>
            <a:endParaRPr lang="en-US" dirty="0" smtClean="0"/>
          </a:p>
          <a:p>
            <a:pPr>
              <a:buNone/>
            </a:pPr>
            <a:r>
              <a:rPr lang="en-US" dirty="0" smtClean="0"/>
              <a:t>                    WHERE </a:t>
            </a:r>
            <a:r>
              <a:rPr lang="en-US" dirty="0" err="1" smtClean="0"/>
              <a:t>CreditScore</a:t>
            </a:r>
            <a:r>
              <a:rPr lang="en-US" dirty="0" smtClean="0"/>
              <a:t> &gt; (SELECT AVG(</a:t>
            </a:r>
            <a:r>
              <a:rPr lang="en-US" dirty="0" err="1" smtClean="0"/>
              <a:t>CreditScore</a:t>
            </a:r>
            <a:r>
              <a:rPr lang="en-US" dirty="0" smtClean="0"/>
              <a:t>) FROM </a:t>
            </a:r>
            <a:r>
              <a:rPr lang="en-US" dirty="0" err="1" smtClean="0"/>
              <a:t>churn.data</a:t>
            </a:r>
            <a:r>
              <a:rPr lang="en-US" dirty="0" smtClean="0"/>
              <a:t>);	</a:t>
            </a:r>
          </a:p>
          <a:p>
            <a:pPr>
              <a:buNone/>
            </a:pPr>
            <a:r>
              <a:rPr lang="en-US" dirty="0" smtClean="0"/>
              <a:t> </a:t>
            </a:r>
          </a:p>
          <a:p>
            <a:pPr>
              <a:buNone/>
            </a:pPr>
            <a:r>
              <a:rPr lang="en-US" b="1" dirty="0" smtClean="0"/>
              <a:t>Methods Used</a:t>
            </a:r>
            <a:r>
              <a:rPr lang="en-US" dirty="0" smtClean="0"/>
              <a:t>:   "SELECT" STATEMENT</a:t>
            </a:r>
          </a:p>
          <a:p>
            <a:pPr>
              <a:buNone/>
            </a:pPr>
            <a:r>
              <a:rPr lang="en-US" dirty="0" smtClean="0"/>
              <a:t>                             "AVERAGE"  FUNCTION				  </a:t>
            </a:r>
          </a:p>
          <a:p>
            <a:pPr>
              <a:buNone/>
            </a:pPr>
            <a:r>
              <a:rPr lang="en-US" b="1" dirty="0" smtClean="0"/>
              <a:t>Explanation:     </a:t>
            </a:r>
          </a:p>
          <a:p>
            <a:r>
              <a:rPr lang="en-US" dirty="0" smtClean="0"/>
              <a:t>"SELECT" statement retrieves data from a table: "</a:t>
            </a:r>
            <a:r>
              <a:rPr lang="en-US" dirty="0" err="1" smtClean="0"/>
              <a:t>churn.data</a:t>
            </a:r>
            <a:r>
              <a:rPr lang="en-US" dirty="0" smtClean="0"/>
              <a:t>".</a:t>
            </a:r>
          </a:p>
          <a:p>
            <a:r>
              <a:rPr lang="en-US" dirty="0" smtClean="0"/>
              <a:t> "WHERE" </a:t>
            </a:r>
            <a:r>
              <a:rPr lang="en-US" dirty="0" err="1" smtClean="0"/>
              <a:t>CreditScore</a:t>
            </a:r>
            <a:r>
              <a:rPr lang="en-US" dirty="0" smtClean="0"/>
              <a:t> &gt; is a condition that filters the rows to include only those </a:t>
            </a:r>
            <a:r>
              <a:rPr lang="en-US" dirty="0" smtClean="0"/>
              <a:t> where  the  </a:t>
            </a:r>
            <a:r>
              <a:rPr lang="en-US" dirty="0" err="1" smtClean="0"/>
              <a:t>CreditScore</a:t>
            </a:r>
            <a:r>
              <a:rPr lang="en-US" dirty="0" smtClean="0"/>
              <a:t> column has a value greater than </a:t>
            </a:r>
            <a:r>
              <a:rPr lang="en-US" dirty="0" err="1" smtClean="0"/>
              <a:t>subquery</a:t>
            </a:r>
            <a:r>
              <a:rPr lang="en-US" dirty="0" smtClean="0"/>
              <a:t> </a:t>
            </a:r>
            <a:r>
              <a:rPr lang="en-US" dirty="0" err="1" smtClean="0"/>
              <a:t>creditscore</a:t>
            </a:r>
            <a:r>
              <a:rPr lang="en-US" dirty="0" smtClean="0"/>
              <a:t> </a:t>
            </a:r>
            <a:r>
              <a:rPr lang="en-US" dirty="0" smtClean="0"/>
              <a:t>value.</a:t>
            </a:r>
            <a:endParaRPr lang="en-US" dirty="0" smtClean="0"/>
          </a:p>
          <a:p>
            <a:r>
              <a:rPr lang="en-US" dirty="0" smtClean="0"/>
              <a:t> This condition checks for transactions with negative total amounts, which typically indicates returns or refunds.</a:t>
            </a:r>
          </a:p>
          <a:p>
            <a:pPr>
              <a:buNone/>
            </a:pPr>
            <a:r>
              <a:rPr lang="en-US" dirty="0" smtClean="0"/>
              <a:t> </a:t>
            </a:r>
          </a:p>
          <a:p>
            <a:pPr>
              <a:buNone/>
            </a:pPr>
            <a:endParaRPr 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8902" y="428604"/>
            <a:ext cx="6377940" cy="1293028"/>
          </a:xfrm>
        </p:spPr>
        <p:txBody>
          <a:bodyPr/>
          <a:lstStyle/>
          <a:p>
            <a:r>
              <a:rPr lang="en-IN" b="1" dirty="0" smtClean="0">
                <a:solidFill>
                  <a:srgbClr val="FC60DE"/>
                </a:solidFill>
              </a:rPr>
              <a:t>COMPARISON ANALYSIS</a:t>
            </a:r>
            <a:endParaRPr lang="en-US" b="1" dirty="0">
              <a:solidFill>
                <a:srgbClr val="FC60DE"/>
              </a:solidFill>
            </a:endParaRPr>
          </a:p>
        </p:txBody>
      </p:sp>
      <p:pic>
        <p:nvPicPr>
          <p:cNvPr id="4" name="Picture 2" descr="C:\Users\MOHANKUMARMPT\Downloads\WhatsApp Image 2024-07-17 at 2.55.42 PM.jpeg"/>
          <p:cNvPicPr>
            <a:picLocks noGrp="1" noChangeAspect="1" noChangeArrowheads="1"/>
          </p:cNvPicPr>
          <p:nvPr>
            <p:ph idx="1"/>
          </p:nvPr>
        </p:nvPicPr>
        <p:blipFill>
          <a:blip r:embed="rId2"/>
          <a:srcRect/>
          <a:stretch>
            <a:fillRect/>
          </a:stretch>
        </p:blipFill>
        <p:spPr bwMode="auto">
          <a:xfrm>
            <a:off x="1071539" y="1643050"/>
            <a:ext cx="7286676" cy="4621225"/>
          </a:xfrm>
          <a:prstGeom prst="rect">
            <a:avLst/>
          </a:prstGeom>
          <a:noFill/>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2" descr="C:\Users\MOHANKUMARMPT\Downloads\WhatsApp Image 2024-07-17 at 2.56.16 PM (1).jpeg"/>
          <p:cNvPicPr>
            <a:picLocks noChangeAspect="1" noChangeArrowheads="1"/>
          </p:cNvPicPr>
          <p:nvPr/>
        </p:nvPicPr>
        <p:blipFill>
          <a:blip r:embed="rId2"/>
          <a:srcRect/>
          <a:stretch>
            <a:fillRect/>
          </a:stretch>
        </p:blipFill>
        <p:spPr bwMode="auto">
          <a:xfrm>
            <a:off x="819157" y="1071546"/>
            <a:ext cx="7896247" cy="5690286"/>
          </a:xfrm>
          <a:prstGeom prst="rect">
            <a:avLst/>
          </a:prstGeom>
          <a:noFill/>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71700" y="857232"/>
            <a:ext cx="6377940" cy="1021553"/>
          </a:xfrm>
        </p:spPr>
        <p:txBody>
          <a:bodyPr>
            <a:normAutofit fontScale="90000"/>
          </a:bodyPr>
          <a:lstStyle/>
          <a:p>
            <a:r>
              <a:rPr lang="en-IN" sz="9600" dirty="0">
                <a:solidFill>
                  <a:srgbClr val="FFC000"/>
                </a:solidFill>
                <a:latin typeface="Algerian" pitchFamily="82" charset="0"/>
              </a:rPr>
              <a:t/>
            </a:r>
            <a:br>
              <a:rPr lang="en-IN" sz="9600" dirty="0">
                <a:solidFill>
                  <a:srgbClr val="FFC000"/>
                </a:solidFill>
                <a:latin typeface="Algerian" pitchFamily="82" charset="0"/>
              </a:rPr>
            </a:br>
            <a:r>
              <a:rPr lang="en-IN" sz="5600" dirty="0" smtClean="0">
                <a:solidFill>
                  <a:srgbClr val="7030A0"/>
                </a:solidFill>
                <a:latin typeface="Algerian" pitchFamily="82" charset="0"/>
              </a:rPr>
              <a:t>CONCLUSION</a:t>
            </a:r>
            <a:r>
              <a:rPr lang="en-IN" dirty="0" smtClean="0">
                <a:solidFill>
                  <a:schemeClr val="bg1"/>
                </a:solidFill>
                <a:latin typeface="Algerian" pitchFamily="82" charset="0"/>
              </a:rPr>
              <a:t>                                                                </a:t>
            </a:r>
            <a:r>
              <a:rPr lang="en-IN" dirty="0">
                <a:solidFill>
                  <a:schemeClr val="bg1"/>
                </a:solidFill>
                <a:latin typeface="Algerian" pitchFamily="82" charset="0"/>
              </a:rPr>
              <a:t>						</a:t>
            </a:r>
            <a:r>
              <a:rPr lang="en-IN" sz="6000" dirty="0">
                <a:solidFill>
                  <a:schemeClr val="bg1"/>
                </a:solidFill>
                <a:latin typeface="Arial Black" pitchFamily="34" charset="0"/>
              </a:rPr>
              <a:t> </a:t>
            </a:r>
            <a:r>
              <a:rPr lang="en-IN" sz="2200" dirty="0">
                <a:solidFill>
                  <a:schemeClr val="bg1"/>
                </a:solidFill>
                <a:latin typeface="Algerian" pitchFamily="82" charset="0"/>
              </a:rPr>
              <a:t>- </a:t>
            </a:r>
            <a:r>
              <a:rPr lang="en-IN" sz="2200" dirty="0">
                <a:solidFill>
                  <a:schemeClr val="bg1"/>
                </a:solidFill>
                <a:latin typeface="Arial Black" pitchFamily="34" charset="0"/>
              </a:rPr>
              <a:t/>
            </a:r>
            <a:br>
              <a:rPr lang="en-IN" sz="2200" dirty="0">
                <a:solidFill>
                  <a:schemeClr val="bg1"/>
                </a:solidFill>
                <a:latin typeface="Arial Black" pitchFamily="34" charset="0"/>
              </a:rPr>
            </a:br>
            <a:r>
              <a:rPr lang="en-IN" sz="2200" dirty="0">
                <a:solidFill>
                  <a:schemeClr val="bg1"/>
                </a:solidFill>
                <a:latin typeface="Arial Black" pitchFamily="34" charset="0"/>
              </a:rPr>
              <a:t>                                                     </a:t>
            </a:r>
            <a:r>
              <a:rPr lang="en-IN" sz="2200" dirty="0" err="1" smtClean="0">
                <a:solidFill>
                  <a:schemeClr val="bg1"/>
                </a:solidFill>
                <a:latin typeface="Arial Black" pitchFamily="34" charset="0"/>
              </a:rPr>
              <a:t>dhiv</a:t>
            </a:r>
            <a:r>
              <a:rPr lang="en-IN" sz="2200" dirty="0" smtClean="0">
                <a:solidFill>
                  <a:schemeClr val="bg1"/>
                </a:solidFill>
                <a:latin typeface="Arial Black" pitchFamily="34" charset="0"/>
              </a:rPr>
              <a:t> </a:t>
            </a:r>
            <a:r>
              <a:rPr lang="en-IN" sz="2200" dirty="0">
                <a:solidFill>
                  <a:schemeClr val="bg1"/>
                </a:solidFill>
                <a:latin typeface="Algerian" pitchFamily="82" charset="0"/>
              </a:rPr>
              <a:t>-</a:t>
            </a:r>
            <a:r>
              <a:rPr lang="en-IN" sz="2200" dirty="0">
                <a:solidFill>
                  <a:schemeClr val="bg1"/>
                </a:solidFill>
                <a:latin typeface="Arial Black" pitchFamily="34" charset="0"/>
              </a:rPr>
              <a:t>Dhivya </a:t>
            </a:r>
            <a:br>
              <a:rPr lang="en-IN" sz="2200" dirty="0">
                <a:solidFill>
                  <a:schemeClr val="bg1"/>
                </a:solidFill>
                <a:latin typeface="Arial Black" pitchFamily="34" charset="0"/>
              </a:rPr>
            </a:br>
            <a:r>
              <a:rPr lang="en-IN" sz="2200" dirty="0">
                <a:solidFill>
                  <a:schemeClr val="bg1"/>
                </a:solidFill>
                <a:latin typeface="Algerian" pitchFamily="82" charset="0"/>
              </a:rPr>
              <a:t> </a:t>
            </a:r>
            <a:r>
              <a:rPr lang="en-IN" sz="2200" dirty="0">
                <a:solidFill>
                  <a:schemeClr val="bg1"/>
                </a:solidFill>
                <a:latin typeface="Arial Black" pitchFamily="34" charset="0"/>
              </a:rPr>
              <a:t/>
            </a:r>
            <a:br>
              <a:rPr lang="en-IN" sz="2200" dirty="0">
                <a:solidFill>
                  <a:schemeClr val="bg1"/>
                </a:solidFill>
                <a:latin typeface="Arial Black" pitchFamily="34" charset="0"/>
              </a:rPr>
            </a:br>
            <a:endParaRPr lang="en-US" sz="2200" dirty="0"/>
          </a:p>
        </p:txBody>
      </p:sp>
      <p:sp>
        <p:nvSpPr>
          <p:cNvPr id="3" name="Content Placeholder 2"/>
          <p:cNvSpPr>
            <a:spLocks noGrp="1"/>
          </p:cNvSpPr>
          <p:nvPr>
            <p:ph idx="1"/>
          </p:nvPr>
        </p:nvSpPr>
        <p:spPr>
          <a:xfrm>
            <a:off x="760124" y="1785926"/>
            <a:ext cx="7955280" cy="4069080"/>
          </a:xfrm>
        </p:spPr>
        <p:txBody>
          <a:bodyPr>
            <a:normAutofit fontScale="92500" lnSpcReduction="10000"/>
          </a:bodyPr>
          <a:lstStyle/>
          <a:p>
            <a:pPr algn="just"/>
            <a:r>
              <a:rPr lang="en-GB" dirty="0" smtClean="0">
                <a:latin typeface="Times New Roman" pitchFamily="18" charset="0"/>
                <a:cs typeface="Times New Roman" pitchFamily="18" charset="0"/>
              </a:rPr>
              <a:t>The Chun data </a:t>
            </a:r>
            <a:r>
              <a:rPr lang="en-GB" dirty="0" err="1" smtClean="0">
                <a:latin typeface="Times New Roman" pitchFamily="18" charset="0"/>
                <a:cs typeface="Times New Roman" pitchFamily="18" charset="0"/>
              </a:rPr>
              <a:t>modeling</a:t>
            </a:r>
            <a:r>
              <a:rPr lang="en-GB" dirty="0" smtClean="0">
                <a:latin typeface="Times New Roman" pitchFamily="18" charset="0"/>
                <a:cs typeface="Times New Roman" pitchFamily="18" charset="0"/>
              </a:rPr>
              <a:t> analysis provided valuable insights into the strengths and weaknesses of various machine learning algorithms. </a:t>
            </a:r>
          </a:p>
          <a:p>
            <a:pPr algn="just"/>
            <a:r>
              <a:rPr lang="en-GB" dirty="0" smtClean="0">
                <a:latin typeface="Times New Roman" pitchFamily="18" charset="0"/>
                <a:cs typeface="Times New Roman" pitchFamily="18" charset="0"/>
              </a:rPr>
              <a:t>By carefully evaluating and comparing these models, Naïve </a:t>
            </a:r>
            <a:r>
              <a:rPr lang="en-GB" dirty="0" err="1" smtClean="0">
                <a:latin typeface="Times New Roman" pitchFamily="18" charset="0"/>
                <a:cs typeface="Times New Roman" pitchFamily="18" charset="0"/>
              </a:rPr>
              <a:t>Bayes</a:t>
            </a:r>
            <a:r>
              <a:rPr lang="en-GB" dirty="0" smtClean="0">
                <a:latin typeface="Times New Roman" pitchFamily="18" charset="0"/>
                <a:cs typeface="Times New Roman" pitchFamily="18" charset="0"/>
              </a:rPr>
              <a:t> algorithm is gives the best model. The Chun data </a:t>
            </a:r>
            <a:r>
              <a:rPr lang="en-GB" dirty="0" err="1" smtClean="0">
                <a:latin typeface="Times New Roman" pitchFamily="18" charset="0"/>
                <a:cs typeface="Times New Roman" pitchFamily="18" charset="0"/>
              </a:rPr>
              <a:t>modeling</a:t>
            </a:r>
            <a:r>
              <a:rPr lang="en-GB" dirty="0" smtClean="0">
                <a:latin typeface="Times New Roman" pitchFamily="18" charset="0"/>
                <a:cs typeface="Times New Roman" pitchFamily="18" charset="0"/>
              </a:rPr>
              <a:t> analysis provided valuable insights into the strengths and weaknesses of various machine learning algorithms. </a:t>
            </a:r>
          </a:p>
          <a:p>
            <a:pPr algn="just"/>
            <a:r>
              <a:rPr lang="en-GB" dirty="0" smtClean="0">
                <a:latin typeface="Times New Roman" pitchFamily="18" charset="0"/>
                <a:cs typeface="Times New Roman" pitchFamily="18" charset="0"/>
              </a:rPr>
              <a:t>By carefully evaluating and comparing these models, Naïve </a:t>
            </a:r>
            <a:r>
              <a:rPr lang="en-GB" dirty="0" err="1" smtClean="0">
                <a:latin typeface="Times New Roman" pitchFamily="18" charset="0"/>
                <a:cs typeface="Times New Roman" pitchFamily="18" charset="0"/>
              </a:rPr>
              <a:t>Bayes</a:t>
            </a:r>
            <a:r>
              <a:rPr lang="en-GB" dirty="0" smtClean="0">
                <a:latin typeface="Times New Roman" pitchFamily="18" charset="0"/>
                <a:cs typeface="Times New Roman" pitchFamily="18" charset="0"/>
              </a:rPr>
              <a:t> emerged as the most effective solution for predicting churn out customers.</a:t>
            </a:r>
          </a:p>
          <a:p>
            <a:pPr algn="just"/>
            <a:r>
              <a:rPr lang="en-GB" dirty="0" smtClean="0">
                <a:latin typeface="Times New Roman" pitchFamily="18" charset="0"/>
                <a:cs typeface="Times New Roman" pitchFamily="18" charset="0"/>
              </a:rPr>
              <a:t>The findings underscore the importance of considering multiple aspects, including performance, efficiency, robustness, and interpretability, in the model selection process. </a:t>
            </a:r>
          </a:p>
          <a:p>
            <a:pPr algn="just"/>
            <a:r>
              <a:rPr lang="en-GB" dirty="0" smtClean="0">
                <a:latin typeface="Times New Roman" pitchFamily="18" charset="0"/>
                <a:cs typeface="Times New Roman" pitchFamily="18" charset="0"/>
              </a:rPr>
              <a:t>Moving forward, continuous improvement and adaptation will be key to leveraging the full potential of the chosen model.</a:t>
            </a:r>
            <a:endParaRPr lang="en-US" dirty="0">
              <a:latin typeface="Times New Roman" pitchFamily="18" charset="0"/>
              <a:cs typeface="Times New Roman" pitchFamily="18" charset="0"/>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914400" y="2318284"/>
            <a:ext cx="7315200" cy="1825096"/>
          </a:xfrm>
        </p:spPr>
        <p:txBody>
          <a:bodyPr>
            <a:normAutofit fontScale="90000"/>
          </a:bodyPr>
          <a:lstStyle/>
          <a:p>
            <a:pPr algn="ctr"/>
            <a:r>
              <a:rPr lang="en-IN" sz="8900" dirty="0" smtClean="0">
                <a:solidFill>
                  <a:schemeClr val="accent6"/>
                </a:solidFill>
                <a:latin typeface="Algerian" pitchFamily="82" charset="0"/>
              </a:rPr>
              <a:t/>
            </a:r>
            <a:br>
              <a:rPr lang="en-IN" sz="8900" dirty="0" smtClean="0">
                <a:solidFill>
                  <a:schemeClr val="accent6"/>
                </a:solidFill>
                <a:latin typeface="Algerian" pitchFamily="82" charset="0"/>
              </a:rPr>
            </a:br>
            <a:r>
              <a:rPr lang="en-IN" sz="8900" dirty="0" smtClean="0">
                <a:solidFill>
                  <a:schemeClr val="accent6"/>
                </a:solidFill>
                <a:latin typeface="Algerian" pitchFamily="82" charset="0"/>
              </a:rPr>
              <a:t/>
            </a:r>
            <a:br>
              <a:rPr lang="en-IN" sz="8900" dirty="0" smtClean="0">
                <a:solidFill>
                  <a:schemeClr val="accent6"/>
                </a:solidFill>
                <a:latin typeface="Algerian" pitchFamily="82" charset="0"/>
              </a:rPr>
            </a:br>
            <a:r>
              <a:rPr lang="en-IN" sz="8900" dirty="0" smtClean="0">
                <a:solidFill>
                  <a:schemeClr val="accent6"/>
                </a:solidFill>
                <a:latin typeface="Algerian" pitchFamily="82" charset="0"/>
              </a:rPr>
              <a:t>THANK YOU</a:t>
            </a:r>
            <a:r>
              <a:rPr lang="en-US" dirty="0" smtClean="0"/>
              <a:t/>
            </a:r>
            <a:br>
              <a:rPr lang="en-US" dirty="0" smtClean="0"/>
            </a:br>
            <a:endParaRPr lang="en-US" dirty="0"/>
          </a:p>
        </p:txBody>
      </p:sp>
      <p:sp>
        <p:nvSpPr>
          <p:cNvPr id="5" name="Subtitle 4"/>
          <p:cNvSpPr>
            <a:spLocks noGrp="1"/>
          </p:cNvSpPr>
          <p:nvPr>
            <p:ph type="subTitle" idx="1"/>
          </p:nvPr>
        </p:nvSpPr>
        <p:spPr>
          <a:xfrm>
            <a:off x="6700878" y="4429132"/>
            <a:ext cx="2228840" cy="357190"/>
          </a:xfrm>
        </p:spPr>
        <p:txBody>
          <a:bodyPr>
            <a:normAutofit lnSpcReduction="10000"/>
          </a:bodyPr>
          <a:lstStyle/>
          <a:p>
            <a:r>
              <a:rPr lang="en-IN" dirty="0" smtClean="0">
                <a:solidFill>
                  <a:srgbClr val="FF0000"/>
                </a:solidFill>
              </a:rPr>
              <a:t>- Dhivya Mohan</a:t>
            </a:r>
            <a:endParaRPr lang="en-US" dirty="0">
              <a:solidFill>
                <a:srgbClr val="FF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MOHANKUMARMPT\Downloads\obj4 - Copy - Copy.PNG"/>
          <p:cNvPicPr>
            <a:picLocks noGrp="1" noChangeAspect="1" noChangeArrowheads="1"/>
          </p:cNvPicPr>
          <p:nvPr>
            <p:ph idx="1"/>
          </p:nvPr>
        </p:nvPicPr>
        <p:blipFill>
          <a:blip r:embed="rId2"/>
          <a:srcRect/>
          <a:stretch>
            <a:fillRect/>
          </a:stretch>
        </p:blipFill>
        <p:spPr bwMode="auto">
          <a:xfrm>
            <a:off x="285750" y="1772816"/>
            <a:ext cx="8572500" cy="468052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1700" y="142852"/>
            <a:ext cx="6377940" cy="1293028"/>
          </a:xfrm>
        </p:spPr>
        <p:txBody>
          <a:bodyPr/>
          <a:lstStyle/>
          <a:p>
            <a:pPr algn="ctr"/>
            <a:r>
              <a:rPr lang="en-IN" b="1" dirty="0" smtClean="0">
                <a:solidFill>
                  <a:schemeClr val="accent6"/>
                </a:solidFill>
              </a:rPr>
              <a:t>QUESTION NO: 5</a:t>
            </a:r>
            <a:endParaRPr lang="en-US" dirty="0">
              <a:solidFill>
                <a:schemeClr val="accent6"/>
              </a:solidFill>
            </a:endParaRPr>
          </a:p>
        </p:txBody>
      </p:sp>
      <p:sp>
        <p:nvSpPr>
          <p:cNvPr id="3" name="Content Placeholder 2"/>
          <p:cNvSpPr>
            <a:spLocks noGrp="1"/>
          </p:cNvSpPr>
          <p:nvPr>
            <p:ph idx="1"/>
          </p:nvPr>
        </p:nvSpPr>
        <p:spPr>
          <a:xfrm>
            <a:off x="594360" y="1214422"/>
            <a:ext cx="7955280" cy="5429288"/>
          </a:xfrm>
        </p:spPr>
        <p:txBody>
          <a:bodyPr>
            <a:normAutofit fontScale="77500" lnSpcReduction="20000"/>
          </a:bodyPr>
          <a:lstStyle/>
          <a:p>
            <a:r>
              <a:rPr lang="en-US" dirty="0" smtClean="0"/>
              <a:t>Q5. Retrieve customers who are active members and have more than two products. (Conditional Retrieval)</a:t>
            </a:r>
          </a:p>
          <a:p>
            <a:pPr>
              <a:buNone/>
            </a:pPr>
            <a:r>
              <a:rPr lang="en-US" dirty="0" smtClean="0"/>
              <a:t> </a:t>
            </a:r>
          </a:p>
          <a:p>
            <a:pPr>
              <a:buNone/>
            </a:pPr>
            <a:r>
              <a:rPr lang="en-US" b="1" dirty="0" smtClean="0"/>
              <a:t>Query:</a:t>
            </a:r>
            <a:r>
              <a:rPr lang="en-US" dirty="0" smtClean="0"/>
              <a:t>          SELECT * FROM </a:t>
            </a:r>
            <a:r>
              <a:rPr lang="en-US" dirty="0" err="1" smtClean="0"/>
              <a:t>churn.data</a:t>
            </a:r>
            <a:endParaRPr lang="en-US" dirty="0" smtClean="0"/>
          </a:p>
          <a:p>
            <a:pPr>
              <a:buNone/>
            </a:pPr>
            <a:r>
              <a:rPr lang="en-US" dirty="0" smtClean="0"/>
              <a:t>		       WHERE </a:t>
            </a:r>
            <a:r>
              <a:rPr lang="en-US" dirty="0" err="1" smtClean="0"/>
              <a:t>IsActiveMember</a:t>
            </a:r>
            <a:r>
              <a:rPr lang="en-US" dirty="0" smtClean="0"/>
              <a:t> = 1 AND </a:t>
            </a:r>
            <a:r>
              <a:rPr lang="en-US" dirty="0" err="1" smtClean="0"/>
              <a:t>NumOfProducts</a:t>
            </a:r>
            <a:r>
              <a:rPr lang="en-US" dirty="0" smtClean="0"/>
              <a:t> &gt; 2;	</a:t>
            </a:r>
          </a:p>
          <a:p>
            <a:pPr>
              <a:buNone/>
            </a:pPr>
            <a:r>
              <a:rPr lang="en-US" dirty="0" smtClean="0"/>
              <a:t> </a:t>
            </a:r>
          </a:p>
          <a:p>
            <a:pPr>
              <a:buNone/>
            </a:pPr>
            <a:r>
              <a:rPr lang="en-US" b="1" dirty="0" smtClean="0"/>
              <a:t>Methods Used:   </a:t>
            </a:r>
            <a:r>
              <a:rPr lang="en-US" dirty="0" smtClean="0"/>
              <a:t>"SELECT" STATEMENT</a:t>
            </a:r>
          </a:p>
          <a:p>
            <a:pPr>
              <a:buNone/>
            </a:pPr>
            <a:r>
              <a:rPr lang="en-US" dirty="0" smtClean="0"/>
              <a:t>                             "AVERAGE"  FUNCTION</a:t>
            </a:r>
          </a:p>
          <a:p>
            <a:pPr>
              <a:buNone/>
            </a:pPr>
            <a:r>
              <a:rPr lang="en-US" dirty="0" smtClean="0"/>
              <a:t> </a:t>
            </a:r>
          </a:p>
          <a:p>
            <a:pPr>
              <a:buNone/>
            </a:pPr>
            <a:r>
              <a:rPr lang="en-US" b="1" dirty="0" smtClean="0"/>
              <a:t>Explanation:   </a:t>
            </a:r>
          </a:p>
          <a:p>
            <a:r>
              <a:rPr lang="en-US" dirty="0" smtClean="0"/>
              <a:t>"SELECT" statement retrieves data from a table: "</a:t>
            </a:r>
            <a:r>
              <a:rPr lang="en-US" dirty="0" err="1" smtClean="0"/>
              <a:t>churn.data</a:t>
            </a:r>
            <a:r>
              <a:rPr lang="en-US" dirty="0" smtClean="0"/>
              <a:t>".</a:t>
            </a:r>
          </a:p>
          <a:p>
            <a:r>
              <a:rPr lang="en-US" dirty="0" smtClean="0"/>
              <a:t>Where </a:t>
            </a:r>
            <a:r>
              <a:rPr lang="en-US" dirty="0" err="1" smtClean="0"/>
              <a:t>IsActiveMember</a:t>
            </a:r>
            <a:r>
              <a:rPr lang="en-US" dirty="0" smtClean="0"/>
              <a:t> = 1 AND </a:t>
            </a:r>
            <a:r>
              <a:rPr lang="en-US" dirty="0" err="1" smtClean="0"/>
              <a:t>NumOfProducts</a:t>
            </a:r>
            <a:r>
              <a:rPr lang="en-US" dirty="0" smtClean="0"/>
              <a:t> &gt; 2 is a condition that checks the rows to include only those where the </a:t>
            </a:r>
            <a:r>
              <a:rPr lang="en-US" dirty="0" err="1" smtClean="0"/>
              <a:t>IsActiveMember</a:t>
            </a:r>
            <a:r>
              <a:rPr lang="en-US" dirty="0" smtClean="0"/>
              <a:t> is equal to 1 and Number Of Products greater than value 2 </a:t>
            </a:r>
          </a:p>
          <a:p>
            <a:r>
              <a:rPr lang="en-US" dirty="0" smtClean="0"/>
              <a:t>This condition checks for transactions with negative total amounts, which typically indicates returns or refunds.</a:t>
            </a:r>
          </a:p>
          <a:p>
            <a:pPr>
              <a:buNone/>
            </a:pPr>
            <a:r>
              <a:rPr lang="en-US" dirty="0" smtClean="0"/>
              <a:t> </a:t>
            </a:r>
          </a:p>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MOHANKUMARMPT\Downloads\obj5 - Copy - Copy.PNG"/>
          <p:cNvPicPr>
            <a:picLocks noGrp="1" noChangeAspect="1" noChangeArrowheads="1"/>
          </p:cNvPicPr>
          <p:nvPr>
            <p:ph idx="1"/>
          </p:nvPr>
        </p:nvPicPr>
        <p:blipFill>
          <a:blip r:embed="rId2"/>
          <a:srcRect/>
          <a:stretch>
            <a:fillRect/>
          </a:stretch>
        </p:blipFill>
        <p:spPr bwMode="auto">
          <a:xfrm>
            <a:off x="457200" y="1230808"/>
            <a:ext cx="8329642" cy="4682134"/>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8860" y="64270"/>
            <a:ext cx="6377940" cy="1293028"/>
          </a:xfrm>
        </p:spPr>
        <p:txBody>
          <a:bodyPr/>
          <a:lstStyle/>
          <a:p>
            <a:pPr algn="ctr"/>
            <a:r>
              <a:rPr lang="en-IN" b="1" dirty="0" smtClean="0">
                <a:solidFill>
                  <a:srgbClr val="0070C0"/>
                </a:solidFill>
              </a:rPr>
              <a:t>QUESTION NO: 6</a:t>
            </a:r>
            <a:endParaRPr lang="en-US" b="1" dirty="0">
              <a:solidFill>
                <a:srgbClr val="0070C0"/>
              </a:solidFill>
            </a:endParaRPr>
          </a:p>
        </p:txBody>
      </p:sp>
      <p:sp>
        <p:nvSpPr>
          <p:cNvPr id="3" name="Content Placeholder 2"/>
          <p:cNvSpPr>
            <a:spLocks noGrp="1"/>
          </p:cNvSpPr>
          <p:nvPr>
            <p:ph idx="1"/>
          </p:nvPr>
        </p:nvSpPr>
        <p:spPr>
          <a:xfrm>
            <a:off x="594360" y="1288746"/>
            <a:ext cx="7955280" cy="5069212"/>
          </a:xfrm>
        </p:spPr>
        <p:txBody>
          <a:bodyPr>
            <a:normAutofit fontScale="85000" lnSpcReduction="20000"/>
          </a:bodyPr>
          <a:lstStyle/>
          <a:p>
            <a:r>
              <a:rPr lang="en-US" dirty="0" smtClean="0"/>
              <a:t>Q6. Determine the average balance and estimated salary for different age groups. </a:t>
            </a:r>
          </a:p>
          <a:p>
            <a:pPr>
              <a:buNone/>
            </a:pPr>
            <a:endParaRPr lang="en-US" dirty="0" smtClean="0"/>
          </a:p>
          <a:p>
            <a:pPr>
              <a:buNone/>
            </a:pPr>
            <a:r>
              <a:rPr lang="en-US" b="1" dirty="0" smtClean="0"/>
              <a:t>Query:</a:t>
            </a:r>
            <a:r>
              <a:rPr lang="en-US" dirty="0" smtClean="0"/>
              <a:t>       </a:t>
            </a:r>
            <a:r>
              <a:rPr lang="en-US" dirty="0" smtClean="0"/>
              <a:t>SELECT </a:t>
            </a:r>
            <a:endParaRPr lang="en-US" dirty="0" smtClean="0"/>
          </a:p>
          <a:p>
            <a:pPr>
              <a:buNone/>
            </a:pPr>
            <a:r>
              <a:rPr lang="en-US" dirty="0" smtClean="0"/>
              <a:t> </a:t>
            </a:r>
            <a:r>
              <a:rPr lang="en-US" dirty="0" smtClean="0"/>
              <a:t>                             </a:t>
            </a:r>
            <a:r>
              <a:rPr lang="en-US" dirty="0" smtClean="0"/>
              <a:t>CASE</a:t>
            </a:r>
            <a:endParaRPr lang="en-US" dirty="0" smtClean="0"/>
          </a:p>
          <a:p>
            <a:pPr>
              <a:buNone/>
            </a:pPr>
            <a:r>
              <a:rPr lang="en-US" dirty="0" smtClean="0"/>
              <a:t>                        WHEN Age &lt; 30 THEN 'Under 30'</a:t>
            </a:r>
          </a:p>
          <a:p>
            <a:pPr>
              <a:buNone/>
            </a:pPr>
            <a:r>
              <a:rPr lang="en-US" dirty="0" smtClean="0"/>
              <a:t>                        WHEN Age &gt;= 30 AND Age &lt; 40 THEN '30-39'</a:t>
            </a:r>
          </a:p>
          <a:p>
            <a:pPr>
              <a:buNone/>
            </a:pPr>
            <a:r>
              <a:rPr lang="en-US" dirty="0" smtClean="0"/>
              <a:t>                        WHEN Age &gt;= 40 AND Age &lt; 50 THEN '40-49'</a:t>
            </a:r>
          </a:p>
          <a:p>
            <a:pPr>
              <a:buNone/>
            </a:pPr>
            <a:r>
              <a:rPr lang="en-US" dirty="0" smtClean="0"/>
              <a:t>                        ELSE '50 and over'</a:t>
            </a:r>
          </a:p>
          <a:p>
            <a:pPr>
              <a:buNone/>
            </a:pPr>
            <a:r>
              <a:rPr lang="en-US" dirty="0" smtClean="0"/>
              <a:t>                    END AS </a:t>
            </a:r>
            <a:r>
              <a:rPr lang="en-US" dirty="0" err="1" smtClean="0"/>
              <a:t>AgeGroup</a:t>
            </a:r>
            <a:r>
              <a:rPr lang="en-US" dirty="0" smtClean="0"/>
              <a:t>,</a:t>
            </a:r>
          </a:p>
          <a:p>
            <a:pPr>
              <a:buNone/>
            </a:pPr>
            <a:r>
              <a:rPr lang="en-US" dirty="0" smtClean="0"/>
              <a:t>                    AVG(Balance) AS </a:t>
            </a:r>
            <a:r>
              <a:rPr lang="en-US" dirty="0" err="1" smtClean="0"/>
              <a:t>AvgBalance</a:t>
            </a:r>
            <a:r>
              <a:rPr lang="en-US" dirty="0" smtClean="0"/>
              <a:t>,</a:t>
            </a:r>
          </a:p>
          <a:p>
            <a:pPr>
              <a:buNone/>
            </a:pPr>
            <a:r>
              <a:rPr lang="en-US" dirty="0" smtClean="0"/>
              <a:t>                    AVG(</a:t>
            </a:r>
            <a:r>
              <a:rPr lang="en-US" dirty="0" err="1" smtClean="0"/>
              <a:t>EstimatedSalary</a:t>
            </a:r>
            <a:r>
              <a:rPr lang="en-US" dirty="0" smtClean="0"/>
              <a:t>) AS </a:t>
            </a:r>
            <a:r>
              <a:rPr lang="en-US" dirty="0" err="1" smtClean="0"/>
              <a:t>AvgSalary</a:t>
            </a:r>
            <a:endParaRPr lang="en-US" dirty="0" smtClean="0"/>
          </a:p>
          <a:p>
            <a:pPr>
              <a:buNone/>
            </a:pPr>
            <a:r>
              <a:rPr lang="en-US" dirty="0" smtClean="0"/>
              <a:t>                  FROM </a:t>
            </a:r>
            <a:r>
              <a:rPr lang="en-US" dirty="0" err="1" smtClean="0"/>
              <a:t>churn.data</a:t>
            </a:r>
            <a:endParaRPr lang="en-US" dirty="0" smtClean="0"/>
          </a:p>
          <a:p>
            <a:pPr>
              <a:buNone/>
            </a:pPr>
            <a:r>
              <a:rPr lang="en-US" dirty="0" smtClean="0"/>
              <a:t>                  GROUP BY </a:t>
            </a:r>
            <a:r>
              <a:rPr lang="en-US" dirty="0" err="1" smtClean="0"/>
              <a:t>AgeGroup</a:t>
            </a:r>
            <a:endParaRPr lang="en-US" dirty="0" smtClean="0"/>
          </a:p>
          <a:p>
            <a:pPr>
              <a:buNone/>
            </a:pPr>
            <a:r>
              <a:rPr lang="en-US" dirty="0" smtClean="0"/>
              <a:t>                  ORDER BY </a:t>
            </a:r>
            <a:r>
              <a:rPr lang="en-US" dirty="0" err="1" smtClean="0"/>
              <a:t>AgeGroup</a:t>
            </a:r>
            <a:r>
              <a:rPr lang="en-US" dirty="0" smtClean="0"/>
              <a:t>;</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4360" y="1145870"/>
            <a:ext cx="7955280" cy="5283526"/>
          </a:xfrm>
        </p:spPr>
        <p:txBody>
          <a:bodyPr>
            <a:normAutofit fontScale="85000" lnSpcReduction="20000"/>
          </a:bodyPr>
          <a:lstStyle/>
          <a:p>
            <a:pPr>
              <a:buNone/>
            </a:pPr>
            <a:endParaRPr lang="en-US" b="1" dirty="0" smtClean="0"/>
          </a:p>
          <a:p>
            <a:pPr>
              <a:buNone/>
            </a:pPr>
            <a:r>
              <a:rPr lang="en-US" b="1" dirty="0" smtClean="0"/>
              <a:t>Methods Used:   </a:t>
            </a:r>
            <a:r>
              <a:rPr lang="en-US" dirty="0" smtClean="0"/>
              <a:t>"SELECT" STATEMENT</a:t>
            </a:r>
          </a:p>
          <a:p>
            <a:pPr>
              <a:buNone/>
            </a:pPr>
            <a:r>
              <a:rPr lang="en-US" dirty="0" smtClean="0"/>
              <a:t>                  </a:t>
            </a:r>
            <a:r>
              <a:rPr lang="en-US" dirty="0" smtClean="0"/>
              <a:t>            "</a:t>
            </a:r>
            <a:r>
              <a:rPr lang="en-US" dirty="0" smtClean="0"/>
              <a:t>AVERAGE"  FUNCTION</a:t>
            </a:r>
          </a:p>
          <a:p>
            <a:pPr>
              <a:buNone/>
            </a:pPr>
            <a:r>
              <a:rPr lang="en-US" dirty="0" smtClean="0"/>
              <a:t>			</a:t>
            </a:r>
            <a:r>
              <a:rPr lang="en-US" dirty="0" smtClean="0"/>
              <a:t>   </a:t>
            </a:r>
            <a:r>
              <a:rPr lang="en-US" dirty="0" smtClean="0"/>
              <a:t>"SWITCH" statement</a:t>
            </a:r>
          </a:p>
          <a:p>
            <a:pPr>
              <a:buNone/>
            </a:pPr>
            <a:r>
              <a:rPr lang="en-US" dirty="0" smtClean="0"/>
              <a:t>	</a:t>
            </a:r>
            <a:r>
              <a:rPr lang="en-US" dirty="0" smtClean="0"/>
              <a:t>                           </a:t>
            </a:r>
            <a:r>
              <a:rPr lang="en-US" dirty="0" smtClean="0"/>
              <a:t>"</a:t>
            </a:r>
            <a:r>
              <a:rPr lang="en-US" dirty="0" smtClean="0"/>
              <a:t>GROUP BY" CLAUSE</a:t>
            </a:r>
          </a:p>
          <a:p>
            <a:pPr>
              <a:buNone/>
            </a:pPr>
            <a:r>
              <a:rPr lang="en-US" dirty="0" smtClean="0"/>
              <a:t>                  </a:t>
            </a:r>
            <a:r>
              <a:rPr lang="en-US" dirty="0" smtClean="0"/>
              <a:t>             "</a:t>
            </a:r>
            <a:r>
              <a:rPr lang="en-US" dirty="0" smtClean="0"/>
              <a:t>ORDER BY" CLAUSE				  </a:t>
            </a:r>
          </a:p>
          <a:p>
            <a:pPr>
              <a:buNone/>
            </a:pPr>
            <a:r>
              <a:rPr lang="en-US" b="1" dirty="0" smtClean="0"/>
              <a:t>Explanation:     </a:t>
            </a:r>
          </a:p>
          <a:p>
            <a:r>
              <a:rPr lang="en-US" dirty="0" smtClean="0"/>
              <a:t>CASE statement is a conditional expression that allows users to execute different actions based on different conditions.</a:t>
            </a:r>
          </a:p>
          <a:p>
            <a:r>
              <a:rPr lang="en-US" dirty="0" smtClean="0"/>
              <a:t>here when it checks for 3 age groups which are under 30, greater than 30 and lesser than 40,value greater than 40 and lesser than 50 else over 50 age group.</a:t>
            </a:r>
          </a:p>
          <a:p>
            <a:r>
              <a:rPr lang="en-US" dirty="0" smtClean="0"/>
              <a:t>Calculates the AVERAGE of balance column and renames it as </a:t>
            </a:r>
            <a:r>
              <a:rPr lang="en-US" dirty="0" err="1" smtClean="0"/>
              <a:t>AvgBalance</a:t>
            </a:r>
            <a:r>
              <a:rPr lang="en-US" dirty="0" smtClean="0"/>
              <a:t> </a:t>
            </a:r>
          </a:p>
          <a:p>
            <a:r>
              <a:rPr lang="en-US" dirty="0" smtClean="0"/>
              <a:t>Calculates the AVERAGE of </a:t>
            </a:r>
            <a:r>
              <a:rPr lang="en-US" dirty="0" err="1" smtClean="0"/>
              <a:t>EstimatedSalary</a:t>
            </a:r>
            <a:r>
              <a:rPr lang="en-US" dirty="0" smtClean="0"/>
              <a:t> column and renames it as </a:t>
            </a:r>
            <a:r>
              <a:rPr lang="en-US" dirty="0" err="1" smtClean="0"/>
              <a:t>AvgSalary</a:t>
            </a:r>
            <a:r>
              <a:rPr lang="en-US" dirty="0" smtClean="0"/>
              <a:t>  from table </a:t>
            </a:r>
            <a:r>
              <a:rPr lang="en-US" dirty="0" err="1" smtClean="0"/>
              <a:t>churn.data</a:t>
            </a:r>
            <a:endParaRPr lang="en-US" dirty="0" smtClean="0"/>
          </a:p>
          <a:p>
            <a:pPr>
              <a:buNone/>
            </a:pPr>
            <a:r>
              <a:rPr lang="en-US" dirty="0" smtClean="0"/>
              <a:t>		  </a:t>
            </a:r>
          </a:p>
          <a:p>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MOHANKUMARMPT\Downloads\WhatsApp Image 2024-07-13 at 9.03.02 PM.jpeg"/>
          <p:cNvPicPr>
            <a:picLocks noGrp="1" noChangeAspect="1" noChangeArrowheads="1"/>
          </p:cNvPicPr>
          <p:nvPr>
            <p:ph idx="1"/>
          </p:nvPr>
        </p:nvPicPr>
        <p:blipFill>
          <a:blip r:embed="rId2"/>
          <a:srcRect/>
          <a:stretch>
            <a:fillRect/>
          </a:stretch>
        </p:blipFill>
        <p:spPr bwMode="auto">
          <a:xfrm>
            <a:off x="859149" y="1143000"/>
            <a:ext cx="7711451" cy="5214938"/>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4654" y="-24"/>
            <a:ext cx="6377940" cy="1293028"/>
          </a:xfrm>
        </p:spPr>
        <p:txBody>
          <a:bodyPr/>
          <a:lstStyle/>
          <a:p>
            <a:pPr algn="ctr"/>
            <a:r>
              <a:rPr lang="en-IN" b="1" dirty="0" smtClean="0">
                <a:solidFill>
                  <a:srgbClr val="0070C0"/>
                </a:solidFill>
              </a:rPr>
              <a:t>QUESTION NO: 7</a:t>
            </a:r>
            <a:endParaRPr lang="en-US" b="1" dirty="0">
              <a:solidFill>
                <a:srgbClr val="0070C0"/>
              </a:solidFill>
            </a:endParaRPr>
          </a:p>
        </p:txBody>
      </p:sp>
      <p:sp>
        <p:nvSpPr>
          <p:cNvPr id="3" name="Content Placeholder 2"/>
          <p:cNvSpPr>
            <a:spLocks noGrp="1"/>
          </p:cNvSpPr>
          <p:nvPr>
            <p:ph idx="1"/>
          </p:nvPr>
        </p:nvSpPr>
        <p:spPr>
          <a:xfrm>
            <a:off x="594360" y="1000108"/>
            <a:ext cx="8192482" cy="5572164"/>
          </a:xfrm>
        </p:spPr>
        <p:txBody>
          <a:bodyPr>
            <a:normAutofit fontScale="77500" lnSpcReduction="20000"/>
          </a:bodyPr>
          <a:lstStyle/>
          <a:p>
            <a:r>
              <a:rPr lang="en-US" dirty="0" smtClean="0"/>
              <a:t>Q7. Calculate the churn rate (percentage of customers who have exited) and analyze churn behavior based on various factors.</a:t>
            </a:r>
          </a:p>
          <a:p>
            <a:pPr>
              <a:buNone/>
            </a:pPr>
            <a:r>
              <a:rPr lang="en-US" dirty="0" smtClean="0"/>
              <a:t> </a:t>
            </a:r>
          </a:p>
          <a:p>
            <a:pPr>
              <a:buNone/>
            </a:pPr>
            <a:r>
              <a:rPr lang="en-US" b="1" dirty="0" smtClean="0"/>
              <a:t>Query:      </a:t>
            </a:r>
            <a:r>
              <a:rPr lang="en-US" dirty="0" smtClean="0"/>
              <a:t>SELECT</a:t>
            </a:r>
          </a:p>
          <a:p>
            <a:pPr>
              <a:buNone/>
            </a:pPr>
            <a:r>
              <a:rPr lang="en-US" dirty="0" smtClean="0"/>
              <a:t>                      Geography,</a:t>
            </a:r>
          </a:p>
          <a:p>
            <a:pPr>
              <a:buNone/>
            </a:pPr>
            <a:r>
              <a:rPr lang="en-US" dirty="0" smtClean="0"/>
              <a:t>                      AVG(Exited) AS </a:t>
            </a:r>
            <a:r>
              <a:rPr lang="en-US" dirty="0" err="1" smtClean="0"/>
              <a:t>ChurnRate</a:t>
            </a:r>
            <a:r>
              <a:rPr lang="en-US" dirty="0" smtClean="0"/>
              <a:t>,</a:t>
            </a:r>
          </a:p>
          <a:p>
            <a:pPr>
              <a:buNone/>
            </a:pPr>
            <a:r>
              <a:rPr lang="en-US" dirty="0" smtClean="0"/>
              <a:t>                      AVG(</a:t>
            </a:r>
            <a:r>
              <a:rPr lang="en-US" dirty="0" err="1" smtClean="0"/>
              <a:t>CreditScore</a:t>
            </a:r>
            <a:r>
              <a:rPr lang="en-US" dirty="0" smtClean="0"/>
              <a:t>) AS </a:t>
            </a:r>
            <a:r>
              <a:rPr lang="en-US" dirty="0" err="1" smtClean="0"/>
              <a:t>AvgCreditScore</a:t>
            </a:r>
            <a:r>
              <a:rPr lang="en-US" dirty="0" smtClean="0"/>
              <a:t>,</a:t>
            </a:r>
          </a:p>
          <a:p>
            <a:pPr>
              <a:buNone/>
            </a:pPr>
            <a:r>
              <a:rPr lang="en-US" dirty="0" smtClean="0"/>
              <a:t>                      AVG(Balance) AS </a:t>
            </a:r>
            <a:r>
              <a:rPr lang="en-US" dirty="0" err="1" smtClean="0"/>
              <a:t>AvgBalance</a:t>
            </a:r>
            <a:endParaRPr lang="en-US" dirty="0" smtClean="0"/>
          </a:p>
          <a:p>
            <a:pPr>
              <a:buNone/>
            </a:pPr>
            <a:r>
              <a:rPr lang="en-US" dirty="0" smtClean="0"/>
              <a:t>                  FROM </a:t>
            </a:r>
            <a:r>
              <a:rPr lang="en-US" dirty="0" err="1" smtClean="0"/>
              <a:t>churn.data</a:t>
            </a:r>
            <a:endParaRPr lang="en-US" dirty="0" smtClean="0"/>
          </a:p>
          <a:p>
            <a:pPr>
              <a:buNone/>
            </a:pPr>
            <a:r>
              <a:rPr lang="en-US" dirty="0" smtClean="0"/>
              <a:t>                  GROUP BY Geography</a:t>
            </a:r>
          </a:p>
          <a:p>
            <a:pPr>
              <a:buNone/>
            </a:pPr>
            <a:r>
              <a:rPr lang="en-US" dirty="0" smtClean="0"/>
              <a:t>                  ORDER BY </a:t>
            </a:r>
            <a:r>
              <a:rPr lang="en-US" dirty="0" err="1" smtClean="0"/>
              <a:t>ChurnRate</a:t>
            </a:r>
            <a:r>
              <a:rPr lang="en-US" dirty="0" smtClean="0"/>
              <a:t> DESC;	</a:t>
            </a:r>
          </a:p>
          <a:p>
            <a:pPr>
              <a:buNone/>
            </a:pPr>
            <a:r>
              <a:rPr lang="en-US" dirty="0" smtClean="0"/>
              <a:t> </a:t>
            </a:r>
            <a:r>
              <a:rPr lang="en-US" b="1" dirty="0" smtClean="0"/>
              <a:t>Methods Used:    </a:t>
            </a:r>
            <a:r>
              <a:rPr lang="en-US" dirty="0" smtClean="0"/>
              <a:t>"</a:t>
            </a:r>
            <a:r>
              <a:rPr lang="en-US" dirty="0" smtClean="0"/>
              <a:t>SELECT" </a:t>
            </a:r>
            <a:r>
              <a:rPr lang="en-US" dirty="0" smtClean="0"/>
              <a:t> STATEMENT</a:t>
            </a:r>
            <a:endParaRPr lang="en-US" dirty="0" smtClean="0"/>
          </a:p>
          <a:p>
            <a:pPr>
              <a:buNone/>
            </a:pPr>
            <a:r>
              <a:rPr lang="en-US" dirty="0" smtClean="0"/>
              <a:t>                 </a:t>
            </a:r>
            <a:r>
              <a:rPr lang="en-US" dirty="0" smtClean="0"/>
              <a:t>              </a:t>
            </a:r>
            <a:r>
              <a:rPr lang="en-US" dirty="0" smtClean="0"/>
              <a:t>"AVERAGE"  FUNCTION</a:t>
            </a:r>
          </a:p>
          <a:p>
            <a:pPr>
              <a:buNone/>
            </a:pPr>
            <a:r>
              <a:rPr lang="en-US" dirty="0" smtClean="0"/>
              <a:t>		</a:t>
            </a:r>
            <a:r>
              <a:rPr lang="en-US" dirty="0" smtClean="0"/>
              <a:t>               </a:t>
            </a:r>
            <a:r>
              <a:rPr lang="en-US" dirty="0" smtClean="0"/>
              <a:t> </a:t>
            </a:r>
            <a:r>
              <a:rPr lang="en-US" dirty="0" smtClean="0"/>
              <a:t>"GROUP BY" CLAUSE</a:t>
            </a:r>
          </a:p>
          <a:p>
            <a:pPr>
              <a:buNone/>
            </a:pPr>
            <a:r>
              <a:rPr lang="en-US" dirty="0" smtClean="0"/>
              <a:t>                 </a:t>
            </a:r>
            <a:r>
              <a:rPr lang="en-US" dirty="0" smtClean="0"/>
              <a:t>             </a:t>
            </a:r>
            <a:r>
              <a:rPr lang="en-US" dirty="0" smtClean="0"/>
              <a:t>"ORDER BY" CLAUSE</a:t>
            </a:r>
          </a:p>
          <a:p>
            <a:pPr>
              <a:buNone/>
            </a:pPr>
            <a:r>
              <a:rPr lang="en-US" b="1" dirty="0" smtClean="0"/>
              <a:t>Explanation:    </a:t>
            </a:r>
          </a:p>
          <a:p>
            <a:r>
              <a:rPr lang="en-US" dirty="0" err="1" smtClean="0"/>
              <a:t>Retrives</a:t>
            </a:r>
            <a:r>
              <a:rPr lang="en-US" dirty="0" smtClean="0"/>
              <a:t> the data by performing average of exited column, average of </a:t>
            </a:r>
            <a:r>
              <a:rPr lang="en-US" dirty="0" err="1" smtClean="0"/>
              <a:t>creditscore</a:t>
            </a:r>
            <a:r>
              <a:rPr lang="en-US" dirty="0" smtClean="0"/>
              <a:t> as </a:t>
            </a:r>
            <a:r>
              <a:rPr lang="en-US" dirty="0" err="1" smtClean="0"/>
              <a:t>avgcreditscore</a:t>
            </a:r>
            <a:r>
              <a:rPr lang="en-US" dirty="0" smtClean="0"/>
              <a:t>,, average of balance as </a:t>
            </a:r>
            <a:r>
              <a:rPr lang="en-US" dirty="0" err="1" smtClean="0"/>
              <a:t>avgbalance</a:t>
            </a:r>
            <a:r>
              <a:rPr lang="en-US" dirty="0" smtClean="0"/>
              <a:t> </a:t>
            </a:r>
            <a:r>
              <a:rPr lang="en-US" dirty="0" smtClean="0"/>
              <a:t>from </a:t>
            </a:r>
            <a:r>
              <a:rPr lang="en-US" dirty="0" err="1" smtClean="0"/>
              <a:t>churn.data</a:t>
            </a:r>
            <a:r>
              <a:rPr lang="en-US" dirty="0" smtClean="0"/>
              <a:t> by grouping  geography column.</a:t>
            </a:r>
          </a:p>
          <a:p>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MOHANKUMARMPT\Downloads\obj7.PNG"/>
          <p:cNvPicPr>
            <a:picLocks noGrp="1" noChangeAspect="1" noChangeArrowheads="1"/>
          </p:cNvPicPr>
          <p:nvPr>
            <p:ph idx="1"/>
          </p:nvPr>
        </p:nvPicPr>
        <p:blipFill>
          <a:blip r:embed="rId2"/>
          <a:srcRect/>
          <a:stretch>
            <a:fillRect/>
          </a:stretch>
        </p:blipFill>
        <p:spPr bwMode="auto">
          <a:xfrm>
            <a:off x="457200" y="1357298"/>
            <a:ext cx="8229600" cy="4357718"/>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8968" y="-71462"/>
            <a:ext cx="6377940" cy="1293028"/>
          </a:xfrm>
        </p:spPr>
        <p:txBody>
          <a:bodyPr/>
          <a:lstStyle/>
          <a:p>
            <a:pPr algn="ctr"/>
            <a:r>
              <a:rPr lang="en-IN" b="1" dirty="0" smtClean="0">
                <a:solidFill>
                  <a:srgbClr val="0070C0"/>
                </a:solidFill>
              </a:rPr>
              <a:t>QUESTION NO: 8</a:t>
            </a:r>
            <a:endParaRPr lang="en-US" b="1" dirty="0">
              <a:solidFill>
                <a:srgbClr val="0070C0"/>
              </a:solidFill>
            </a:endParaRPr>
          </a:p>
        </p:txBody>
      </p:sp>
      <p:sp>
        <p:nvSpPr>
          <p:cNvPr id="3" name="Content Placeholder 2"/>
          <p:cNvSpPr>
            <a:spLocks noGrp="1"/>
          </p:cNvSpPr>
          <p:nvPr>
            <p:ph idx="1"/>
          </p:nvPr>
        </p:nvSpPr>
        <p:spPr>
          <a:xfrm>
            <a:off x="974438" y="1071546"/>
            <a:ext cx="7955280" cy="5572164"/>
          </a:xfrm>
        </p:spPr>
        <p:txBody>
          <a:bodyPr>
            <a:normAutofit fontScale="77500" lnSpcReduction="20000"/>
          </a:bodyPr>
          <a:lstStyle/>
          <a:p>
            <a:r>
              <a:rPr lang="en-US" dirty="0" smtClean="0"/>
              <a:t>Q8. Implement dynamic segmentation based on real-time updates in customer behavior, such as changes in balance or product </a:t>
            </a:r>
            <a:r>
              <a:rPr lang="en-US" dirty="0" err="1" smtClean="0"/>
              <a:t>ownership.Example</a:t>
            </a:r>
            <a:r>
              <a:rPr lang="en-US" dirty="0" smtClean="0"/>
              <a:t> using window functions for dynamic segmentation </a:t>
            </a:r>
          </a:p>
          <a:p>
            <a:pPr>
              <a:buNone/>
            </a:pPr>
            <a:r>
              <a:rPr lang="en-US" b="1" dirty="0" smtClean="0"/>
              <a:t>Query:          </a:t>
            </a:r>
            <a:r>
              <a:rPr lang="en-US" dirty="0" smtClean="0"/>
              <a:t>SELECT</a:t>
            </a:r>
          </a:p>
          <a:p>
            <a:pPr>
              <a:buNone/>
            </a:pPr>
            <a:r>
              <a:rPr lang="en-US" dirty="0" smtClean="0"/>
              <a:t>                      </a:t>
            </a:r>
            <a:r>
              <a:rPr lang="en-US" dirty="0" err="1" smtClean="0"/>
              <a:t>CustomerId</a:t>
            </a:r>
            <a:r>
              <a:rPr lang="en-US" dirty="0" smtClean="0"/>
              <a:t>,</a:t>
            </a:r>
          </a:p>
          <a:p>
            <a:pPr>
              <a:buNone/>
            </a:pPr>
            <a:r>
              <a:rPr lang="en-US" dirty="0" smtClean="0"/>
              <a:t>                      Balance,</a:t>
            </a:r>
          </a:p>
          <a:p>
            <a:pPr>
              <a:buNone/>
            </a:pPr>
            <a:r>
              <a:rPr lang="en-US" dirty="0" smtClean="0"/>
              <a:t>                      </a:t>
            </a:r>
            <a:r>
              <a:rPr lang="en-US" dirty="0" err="1" smtClean="0"/>
              <a:t>NumOfProducts</a:t>
            </a:r>
            <a:r>
              <a:rPr lang="en-US" dirty="0" smtClean="0"/>
              <a:t>,</a:t>
            </a:r>
          </a:p>
          <a:p>
            <a:pPr>
              <a:buNone/>
            </a:pPr>
            <a:r>
              <a:rPr lang="en-US" dirty="0" smtClean="0"/>
              <a:t>                      ROW_NUMBER() OVER (PARTITION BY </a:t>
            </a:r>
            <a:r>
              <a:rPr lang="en-US" dirty="0" err="1" smtClean="0"/>
              <a:t>CustomerId</a:t>
            </a:r>
            <a:r>
              <a:rPr lang="en-US" dirty="0" smtClean="0"/>
              <a:t> ORDER BY Balance DESC) AS Segment</a:t>
            </a:r>
          </a:p>
          <a:p>
            <a:pPr>
              <a:buNone/>
            </a:pPr>
            <a:r>
              <a:rPr lang="en-US" dirty="0" smtClean="0"/>
              <a:t>                  FROM </a:t>
            </a:r>
            <a:r>
              <a:rPr lang="en-US" dirty="0" err="1" smtClean="0"/>
              <a:t>churn.data</a:t>
            </a:r>
            <a:r>
              <a:rPr lang="en-US" dirty="0" smtClean="0"/>
              <a:t>;	</a:t>
            </a:r>
          </a:p>
          <a:p>
            <a:pPr>
              <a:buNone/>
            </a:pPr>
            <a:r>
              <a:rPr lang="en-US" dirty="0" smtClean="0"/>
              <a:t> </a:t>
            </a:r>
          </a:p>
          <a:p>
            <a:pPr>
              <a:buNone/>
            </a:pPr>
            <a:r>
              <a:rPr lang="en-US" b="1" dirty="0" smtClean="0"/>
              <a:t>Methods Used: </a:t>
            </a:r>
            <a:r>
              <a:rPr lang="en-US" dirty="0" smtClean="0"/>
              <a:t>  "SELECT" STATEMENT</a:t>
            </a:r>
          </a:p>
          <a:p>
            <a:pPr>
              <a:buNone/>
            </a:pPr>
            <a:r>
              <a:rPr lang="en-US" dirty="0" smtClean="0"/>
              <a:t>                             "AVERAGE"  FUNCTION</a:t>
            </a:r>
          </a:p>
          <a:p>
            <a:pPr>
              <a:buNone/>
            </a:pPr>
            <a:r>
              <a:rPr lang="en-US" dirty="0" smtClean="0"/>
              <a:t>		              "ROW NUMBER() OVER()" function</a:t>
            </a:r>
          </a:p>
          <a:p>
            <a:pPr>
              <a:buNone/>
            </a:pPr>
            <a:r>
              <a:rPr lang="en-US" b="1" dirty="0" smtClean="0"/>
              <a:t>Explanation: </a:t>
            </a:r>
          </a:p>
          <a:p>
            <a:r>
              <a:rPr lang="en-US" dirty="0" err="1" smtClean="0"/>
              <a:t>ROW_Number</a:t>
            </a:r>
            <a:r>
              <a:rPr lang="en-US" dirty="0" smtClean="0"/>
              <a:t>() SQL RANK function to get a unique sequential number for each row in the specified data. It gives the rank one for the first row </a:t>
            </a:r>
          </a:p>
          <a:p>
            <a:r>
              <a:rPr lang="en-US" dirty="0" smtClean="0"/>
              <a:t>and then increments the value by one for each row. We get different ranks for the row having similar values as well.</a:t>
            </a:r>
          </a:p>
          <a:p>
            <a:pPr>
              <a:buNone/>
            </a:pP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59832" y="476673"/>
            <a:ext cx="3744416" cy="720079"/>
          </a:xfrm>
        </p:spPr>
        <p:txBody>
          <a:bodyPr>
            <a:normAutofit fontScale="90000"/>
          </a:bodyPr>
          <a:lstStyle/>
          <a:p>
            <a:pPr algn="ctr"/>
            <a:r>
              <a:rPr lang="en-IN" sz="4800" b="1" dirty="0">
                <a:solidFill>
                  <a:srgbClr val="00B050"/>
                </a:solidFill>
                <a:latin typeface="Andalus" pitchFamily="18" charset="-78"/>
                <a:cs typeface="Andalus" pitchFamily="18" charset="-78"/>
              </a:rPr>
              <a:t>OBJECTIVE</a:t>
            </a:r>
            <a:endParaRPr lang="en-US" sz="4800" b="1" dirty="0">
              <a:solidFill>
                <a:srgbClr val="00B050"/>
              </a:solidFill>
              <a:latin typeface="Andalus" pitchFamily="18" charset="-78"/>
              <a:cs typeface="Andalus" pitchFamily="18" charset="-78"/>
            </a:endParaRPr>
          </a:p>
        </p:txBody>
      </p:sp>
      <p:sp>
        <p:nvSpPr>
          <p:cNvPr id="3" name="Content Placeholder 2"/>
          <p:cNvSpPr>
            <a:spLocks noGrp="1"/>
          </p:cNvSpPr>
          <p:nvPr>
            <p:ph idx="1"/>
          </p:nvPr>
        </p:nvSpPr>
        <p:spPr>
          <a:xfrm>
            <a:off x="457200" y="1428736"/>
            <a:ext cx="8229600" cy="5072098"/>
          </a:xfrm>
        </p:spPr>
        <p:txBody>
          <a:bodyPr>
            <a:noAutofit/>
          </a:bodyPr>
          <a:lstStyle/>
          <a:p>
            <a:pPr>
              <a:lnSpc>
                <a:spcPct val="150000"/>
              </a:lnSpc>
            </a:pPr>
            <a:r>
              <a:rPr lang="en-GB" sz="1800" dirty="0" smtClean="0"/>
              <a:t>The Churn Analysis enables businesses to track customer leaving rates. This record helps businesses in enhancing customer loyalty and long-term profitability. Problem Identification: Churn Analysis studies the product and how people use that product. This helps in knowing the reason why people are leaving your product.</a:t>
            </a:r>
          </a:p>
          <a:p>
            <a:pPr>
              <a:lnSpc>
                <a:spcPct val="150000"/>
              </a:lnSpc>
            </a:pPr>
            <a:r>
              <a:rPr lang="en-GB" sz="1800" dirty="0" smtClean="0"/>
              <a:t>Predicting which set of the customers are going to churn out from the organization by analyzing the important variables. Analysing the churn data using the SQL tools, clean and process the data using Exploratory Data Analysis and predicting the Exited customers using Machine Learning Algorithms like Logistic Regression, Decision Tree, Random Forest, K-Nearest </a:t>
            </a:r>
            <a:r>
              <a:rPr lang="en-GB" sz="1800" dirty="0" err="1" smtClean="0"/>
              <a:t>Neighbors</a:t>
            </a:r>
            <a:r>
              <a:rPr lang="en-GB" sz="1800" dirty="0" smtClean="0"/>
              <a:t> and Naive </a:t>
            </a:r>
            <a:r>
              <a:rPr lang="en-GB" sz="1800" dirty="0" err="1" smtClean="0"/>
              <a:t>Bayes</a:t>
            </a:r>
            <a:r>
              <a:rPr lang="en-GB" sz="1800" dirty="0" smtClean="0"/>
              <a:t> Algorithm.</a:t>
            </a:r>
          </a:p>
          <a:p>
            <a:pPr>
              <a:lnSpc>
                <a:spcPct val="150000"/>
              </a:lnSpc>
            </a:pPr>
            <a:endParaRPr lang="en-US" sz="1800" b="1" dirty="0">
              <a:latin typeface="Times New Roman" pitchFamily="18" charset="0"/>
              <a:cs typeface="Times New Roman"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MOHANKUMARMPT\Downloads\obj8.PNG"/>
          <p:cNvPicPr>
            <a:picLocks noGrp="1" noChangeAspect="1" noChangeArrowheads="1"/>
          </p:cNvPicPr>
          <p:nvPr>
            <p:ph idx="1"/>
          </p:nvPr>
        </p:nvPicPr>
        <p:blipFill>
          <a:blip r:embed="rId2"/>
          <a:srcRect/>
          <a:stretch>
            <a:fillRect/>
          </a:stretch>
        </p:blipFill>
        <p:spPr bwMode="auto">
          <a:xfrm>
            <a:off x="285750" y="1461460"/>
            <a:ext cx="8572500" cy="4610745"/>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4654" y="-24"/>
            <a:ext cx="6377940" cy="1293028"/>
          </a:xfrm>
        </p:spPr>
        <p:txBody>
          <a:bodyPr/>
          <a:lstStyle/>
          <a:p>
            <a:pPr algn="ctr"/>
            <a:r>
              <a:rPr lang="en-IN" b="1" dirty="0" smtClean="0">
                <a:solidFill>
                  <a:srgbClr val="0070C0"/>
                </a:solidFill>
              </a:rPr>
              <a:t>QUESTION NO: 9</a:t>
            </a:r>
            <a:endParaRPr lang="en-US" b="1" dirty="0">
              <a:solidFill>
                <a:srgbClr val="0070C0"/>
              </a:solidFill>
            </a:endParaRPr>
          </a:p>
        </p:txBody>
      </p:sp>
      <p:sp>
        <p:nvSpPr>
          <p:cNvPr id="3" name="Content Placeholder 2"/>
          <p:cNvSpPr>
            <a:spLocks noGrp="1"/>
          </p:cNvSpPr>
          <p:nvPr>
            <p:ph idx="1"/>
          </p:nvPr>
        </p:nvSpPr>
        <p:spPr>
          <a:xfrm>
            <a:off x="594360" y="1071546"/>
            <a:ext cx="7955280" cy="5572164"/>
          </a:xfrm>
        </p:spPr>
        <p:txBody>
          <a:bodyPr>
            <a:normAutofit fontScale="77500" lnSpcReduction="20000"/>
          </a:bodyPr>
          <a:lstStyle/>
          <a:p>
            <a:r>
              <a:rPr lang="en-US" dirty="0" smtClean="0"/>
              <a:t>Q9. Calculate the CLV for each customer based on their tenure, average balance, and estimated salary. </a:t>
            </a:r>
          </a:p>
          <a:p>
            <a:pPr>
              <a:buNone/>
            </a:pPr>
            <a:r>
              <a:rPr lang="en-US" b="1" dirty="0" smtClean="0"/>
              <a:t>Query:          </a:t>
            </a:r>
            <a:r>
              <a:rPr lang="en-US" dirty="0" smtClean="0"/>
              <a:t>SELECT</a:t>
            </a:r>
          </a:p>
          <a:p>
            <a:pPr>
              <a:buNone/>
            </a:pPr>
            <a:r>
              <a:rPr lang="en-US" dirty="0" smtClean="0"/>
              <a:t>                              </a:t>
            </a:r>
            <a:r>
              <a:rPr lang="en-US" dirty="0" err="1" smtClean="0"/>
              <a:t>CustomerId</a:t>
            </a:r>
            <a:r>
              <a:rPr lang="en-US" dirty="0" smtClean="0"/>
              <a:t>,</a:t>
            </a:r>
          </a:p>
          <a:p>
            <a:pPr>
              <a:buNone/>
            </a:pPr>
            <a:r>
              <a:rPr lang="en-US" dirty="0" smtClean="0"/>
              <a:t>                              SUM(Balance) AS </a:t>
            </a:r>
            <a:r>
              <a:rPr lang="en-US" dirty="0" err="1" smtClean="0"/>
              <a:t>TotalBalance</a:t>
            </a:r>
            <a:r>
              <a:rPr lang="en-US" dirty="0" smtClean="0"/>
              <a:t>,</a:t>
            </a:r>
          </a:p>
          <a:p>
            <a:pPr>
              <a:buNone/>
            </a:pPr>
            <a:r>
              <a:rPr lang="en-US" dirty="0" smtClean="0"/>
              <a:t>                             AVG(</a:t>
            </a:r>
            <a:r>
              <a:rPr lang="en-US" dirty="0" err="1" smtClean="0"/>
              <a:t>EstimatedSalary</a:t>
            </a:r>
            <a:r>
              <a:rPr lang="en-US" dirty="0" smtClean="0"/>
              <a:t>) AS </a:t>
            </a:r>
            <a:r>
              <a:rPr lang="en-US" dirty="0" err="1" smtClean="0"/>
              <a:t>AvgSalary</a:t>
            </a:r>
            <a:r>
              <a:rPr lang="en-US" dirty="0" smtClean="0"/>
              <a:t>,</a:t>
            </a:r>
          </a:p>
          <a:p>
            <a:pPr>
              <a:buNone/>
            </a:pPr>
            <a:r>
              <a:rPr lang="en-US" dirty="0" smtClean="0"/>
              <a:t>                             Tenure,</a:t>
            </a:r>
          </a:p>
          <a:p>
            <a:pPr>
              <a:buNone/>
            </a:pPr>
            <a:r>
              <a:rPr lang="en-US" dirty="0" smtClean="0"/>
              <a:t>                             (SUM(Balance) / Tenure) * AVG(</a:t>
            </a:r>
            <a:r>
              <a:rPr lang="en-US" dirty="0" err="1" smtClean="0"/>
              <a:t>EstimatedSalary</a:t>
            </a:r>
            <a:r>
              <a:rPr lang="en-US" dirty="0" smtClean="0"/>
              <a:t>) AS CLV</a:t>
            </a:r>
          </a:p>
          <a:p>
            <a:pPr>
              <a:buNone/>
            </a:pPr>
            <a:r>
              <a:rPr lang="en-US" dirty="0" smtClean="0"/>
              <a:t>                      FROM </a:t>
            </a:r>
            <a:r>
              <a:rPr lang="en-US" dirty="0" err="1" smtClean="0"/>
              <a:t>churn.data</a:t>
            </a:r>
            <a:endParaRPr lang="en-US" dirty="0" smtClean="0"/>
          </a:p>
          <a:p>
            <a:pPr>
              <a:buNone/>
            </a:pPr>
            <a:r>
              <a:rPr lang="en-US" dirty="0" smtClean="0"/>
              <a:t>                      GROUP BY </a:t>
            </a:r>
            <a:r>
              <a:rPr lang="en-US" dirty="0" err="1" smtClean="0"/>
              <a:t>CustomerId</a:t>
            </a:r>
            <a:r>
              <a:rPr lang="en-US" dirty="0" smtClean="0"/>
              <a:t>, Tenure</a:t>
            </a:r>
          </a:p>
          <a:p>
            <a:pPr>
              <a:buNone/>
            </a:pPr>
            <a:r>
              <a:rPr lang="en-US" dirty="0" smtClean="0"/>
              <a:t>                      ORDER BY CLV DESC;	</a:t>
            </a:r>
          </a:p>
          <a:p>
            <a:pPr>
              <a:buNone/>
            </a:pPr>
            <a:r>
              <a:rPr lang="en-US" b="1" dirty="0" smtClean="0"/>
              <a:t>Methods Used:          </a:t>
            </a:r>
            <a:r>
              <a:rPr lang="en-US" dirty="0" smtClean="0"/>
              <a:t>"SELECT" STATEMENT</a:t>
            </a:r>
          </a:p>
          <a:p>
            <a:pPr>
              <a:buNone/>
            </a:pPr>
            <a:r>
              <a:rPr lang="en-US" dirty="0" smtClean="0"/>
              <a:t>                                  </a:t>
            </a:r>
            <a:r>
              <a:rPr lang="en-US" dirty="0" smtClean="0"/>
              <a:t>  </a:t>
            </a:r>
            <a:r>
              <a:rPr lang="en-US" dirty="0" smtClean="0"/>
              <a:t>"AVERAGE" FUNCTION</a:t>
            </a:r>
          </a:p>
          <a:p>
            <a:pPr>
              <a:buNone/>
            </a:pPr>
            <a:r>
              <a:rPr lang="en-US" dirty="0" smtClean="0"/>
              <a:t>		</a:t>
            </a:r>
            <a:r>
              <a:rPr lang="en-US" dirty="0" smtClean="0"/>
              <a:t>                   </a:t>
            </a:r>
            <a:r>
              <a:rPr lang="en-US" dirty="0" smtClean="0"/>
              <a:t> </a:t>
            </a:r>
            <a:r>
              <a:rPr lang="en-US" dirty="0" smtClean="0"/>
              <a:t>"SUM" FUNCTION</a:t>
            </a:r>
          </a:p>
          <a:p>
            <a:pPr>
              <a:buNone/>
            </a:pPr>
            <a:r>
              <a:rPr lang="en-US" dirty="0" smtClean="0"/>
              <a:t>			</a:t>
            </a:r>
            <a:r>
              <a:rPr lang="en-US" dirty="0" smtClean="0"/>
              <a:t>     </a:t>
            </a:r>
            <a:r>
              <a:rPr lang="en-US" dirty="0" smtClean="0"/>
              <a:t>"GROUP BY" CLAUSE</a:t>
            </a:r>
          </a:p>
          <a:p>
            <a:pPr>
              <a:buNone/>
            </a:pPr>
            <a:r>
              <a:rPr lang="en-US" b="1" dirty="0" smtClean="0"/>
              <a:t>Explanation:    </a:t>
            </a:r>
          </a:p>
          <a:p>
            <a:pPr algn="just"/>
            <a:r>
              <a:rPr lang="en-US" dirty="0" err="1" smtClean="0"/>
              <a:t>Retrives</a:t>
            </a:r>
            <a:r>
              <a:rPr lang="en-US" dirty="0" smtClean="0"/>
              <a:t> sum of balance and Calculates the CLV(customer life time valve) for each customer based on their tenure, average balance, and       estimated salary in descending </a:t>
            </a:r>
            <a:r>
              <a:rPr lang="en-US" dirty="0" smtClean="0"/>
              <a:t>order</a:t>
            </a:r>
            <a:endParaRPr lang="en-US" dirty="0" smtClean="0"/>
          </a:p>
          <a:p>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MOHANKUMARMPT\Downloads\obj9.PNG"/>
          <p:cNvPicPr>
            <a:picLocks noGrp="1" noChangeAspect="1" noChangeArrowheads="1"/>
          </p:cNvPicPr>
          <p:nvPr>
            <p:ph idx="1"/>
          </p:nvPr>
        </p:nvPicPr>
        <p:blipFill>
          <a:blip r:embed="rId2"/>
          <a:srcRect/>
          <a:stretch>
            <a:fillRect/>
          </a:stretch>
        </p:blipFill>
        <p:spPr bwMode="auto">
          <a:xfrm>
            <a:off x="642910" y="1000124"/>
            <a:ext cx="7786742" cy="5143520"/>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1700" y="71414"/>
            <a:ext cx="6377940" cy="1293028"/>
          </a:xfrm>
        </p:spPr>
        <p:txBody>
          <a:bodyPr/>
          <a:lstStyle/>
          <a:p>
            <a:pPr algn="ctr"/>
            <a:r>
              <a:rPr lang="en-IN" b="1" dirty="0" smtClean="0">
                <a:solidFill>
                  <a:srgbClr val="0070C0"/>
                </a:solidFill>
              </a:rPr>
              <a:t>QUESTION NO: 10</a:t>
            </a:r>
            <a:endParaRPr lang="en-US" b="1" dirty="0">
              <a:solidFill>
                <a:srgbClr val="0070C0"/>
              </a:solidFill>
            </a:endParaRPr>
          </a:p>
        </p:txBody>
      </p:sp>
      <p:sp>
        <p:nvSpPr>
          <p:cNvPr id="3" name="Content Placeholder 2"/>
          <p:cNvSpPr>
            <a:spLocks noGrp="1"/>
          </p:cNvSpPr>
          <p:nvPr>
            <p:ph idx="1"/>
          </p:nvPr>
        </p:nvSpPr>
        <p:spPr>
          <a:xfrm>
            <a:off x="594360" y="1071546"/>
            <a:ext cx="7955280" cy="5500726"/>
          </a:xfrm>
        </p:spPr>
        <p:txBody>
          <a:bodyPr>
            <a:normAutofit fontScale="85000" lnSpcReduction="20000"/>
          </a:bodyPr>
          <a:lstStyle/>
          <a:p>
            <a:r>
              <a:rPr lang="en-US" dirty="0" smtClean="0"/>
              <a:t>Q10. Identify opportunities for cross-selling and up-selling by analyzing product ownership and balance distribution. </a:t>
            </a:r>
          </a:p>
          <a:p>
            <a:pPr>
              <a:buNone/>
            </a:pPr>
            <a:r>
              <a:rPr lang="en-US" b="1" dirty="0" smtClean="0"/>
              <a:t>Query:       </a:t>
            </a:r>
            <a:r>
              <a:rPr lang="en-US" dirty="0" smtClean="0"/>
              <a:t>SELECT</a:t>
            </a:r>
          </a:p>
          <a:p>
            <a:pPr>
              <a:buNone/>
            </a:pPr>
            <a:r>
              <a:rPr lang="en-US" dirty="0" smtClean="0"/>
              <a:t>                      </a:t>
            </a:r>
            <a:r>
              <a:rPr lang="en-US" dirty="0" err="1" smtClean="0"/>
              <a:t>NumOfProducts</a:t>
            </a:r>
            <a:r>
              <a:rPr lang="en-US" dirty="0" smtClean="0"/>
              <a:t>,</a:t>
            </a:r>
          </a:p>
          <a:p>
            <a:pPr>
              <a:buNone/>
            </a:pPr>
            <a:r>
              <a:rPr lang="en-US" dirty="0" smtClean="0"/>
              <a:t>                      AVG(Balance) AS </a:t>
            </a:r>
            <a:r>
              <a:rPr lang="en-US" dirty="0" err="1" smtClean="0"/>
              <a:t>AvgBalance</a:t>
            </a:r>
            <a:r>
              <a:rPr lang="en-US" dirty="0" smtClean="0"/>
              <a:t>,</a:t>
            </a:r>
          </a:p>
          <a:p>
            <a:pPr>
              <a:buNone/>
            </a:pPr>
            <a:r>
              <a:rPr lang="en-US" dirty="0" smtClean="0"/>
              <a:t>                      COUNT(*) AS </a:t>
            </a:r>
            <a:r>
              <a:rPr lang="en-US" dirty="0" err="1" smtClean="0"/>
              <a:t>CustomerCount</a:t>
            </a:r>
            <a:endParaRPr lang="en-US" dirty="0" smtClean="0"/>
          </a:p>
          <a:p>
            <a:pPr>
              <a:buNone/>
            </a:pPr>
            <a:r>
              <a:rPr lang="en-US" dirty="0" smtClean="0"/>
              <a:t>                  FROM </a:t>
            </a:r>
            <a:r>
              <a:rPr lang="en-US" dirty="0" err="1" smtClean="0"/>
              <a:t>churn.data</a:t>
            </a:r>
            <a:endParaRPr lang="en-US" dirty="0" smtClean="0"/>
          </a:p>
          <a:p>
            <a:pPr>
              <a:buNone/>
            </a:pPr>
            <a:r>
              <a:rPr lang="en-US" dirty="0" smtClean="0"/>
              <a:t>                  GROUP BY </a:t>
            </a:r>
            <a:r>
              <a:rPr lang="en-US" dirty="0" err="1" smtClean="0"/>
              <a:t>NumOfProducts</a:t>
            </a:r>
            <a:endParaRPr lang="en-US" dirty="0" smtClean="0"/>
          </a:p>
          <a:p>
            <a:pPr>
              <a:buNone/>
            </a:pPr>
            <a:r>
              <a:rPr lang="en-US" dirty="0" smtClean="0"/>
              <a:t>                  ORDER BY </a:t>
            </a:r>
            <a:r>
              <a:rPr lang="en-US" dirty="0" err="1" smtClean="0"/>
              <a:t>NumOfProducts</a:t>
            </a:r>
            <a:r>
              <a:rPr lang="en-US" dirty="0" smtClean="0"/>
              <a:t>;</a:t>
            </a:r>
          </a:p>
          <a:p>
            <a:pPr>
              <a:buNone/>
            </a:pPr>
            <a:r>
              <a:rPr lang="en-US" dirty="0" smtClean="0"/>
              <a:t>	</a:t>
            </a:r>
          </a:p>
          <a:p>
            <a:pPr>
              <a:buNone/>
            </a:pPr>
            <a:r>
              <a:rPr lang="en-US" b="1" dirty="0" smtClean="0"/>
              <a:t>Methods Used:    </a:t>
            </a:r>
            <a:r>
              <a:rPr lang="en-US" dirty="0" smtClean="0"/>
              <a:t>"SELECT" STATEMENT</a:t>
            </a:r>
          </a:p>
          <a:p>
            <a:pPr>
              <a:buNone/>
            </a:pPr>
            <a:r>
              <a:rPr lang="en-US" dirty="0" smtClean="0"/>
              <a:t>                              "AVERAGE"  FUNCTION</a:t>
            </a:r>
          </a:p>
          <a:p>
            <a:pPr>
              <a:buNone/>
            </a:pPr>
            <a:r>
              <a:rPr lang="en-US" dirty="0" smtClean="0"/>
              <a:t>			</a:t>
            </a:r>
            <a:r>
              <a:rPr lang="en-US" dirty="0" smtClean="0"/>
              <a:t>  </a:t>
            </a:r>
            <a:r>
              <a:rPr lang="en-US" dirty="0" smtClean="0"/>
              <a:t>"</a:t>
            </a:r>
            <a:r>
              <a:rPr lang="en-US" dirty="0" smtClean="0"/>
              <a:t>GROUP BY" CLAUSE</a:t>
            </a:r>
          </a:p>
          <a:p>
            <a:pPr>
              <a:buNone/>
            </a:pPr>
            <a:r>
              <a:rPr lang="en-US" b="1" dirty="0" smtClean="0"/>
              <a:t>Explanation:</a:t>
            </a:r>
          </a:p>
          <a:p>
            <a:r>
              <a:rPr lang="en-US" dirty="0" err="1" smtClean="0"/>
              <a:t>Retreives</a:t>
            </a:r>
            <a:r>
              <a:rPr lang="en-US" dirty="0" smtClean="0"/>
              <a:t> cross-selling and up-selling  of number of products by analyzing product ownership and balance distribution by grouping </a:t>
            </a:r>
            <a:r>
              <a:rPr lang="en-US" dirty="0" err="1" smtClean="0"/>
              <a:t>numberof</a:t>
            </a:r>
            <a:r>
              <a:rPr lang="en-US" dirty="0" smtClean="0"/>
              <a:t> products and orders by number of product</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MOHANKUMARMPT\Downloads\obj10.PNG"/>
          <p:cNvPicPr>
            <a:picLocks noGrp="1" noChangeAspect="1" noChangeArrowheads="1"/>
          </p:cNvPicPr>
          <p:nvPr>
            <p:ph idx="1"/>
          </p:nvPr>
        </p:nvPicPr>
        <p:blipFill>
          <a:blip r:embed="rId2"/>
          <a:srcRect/>
          <a:stretch>
            <a:fillRect/>
          </a:stretch>
        </p:blipFill>
        <p:spPr bwMode="auto">
          <a:xfrm>
            <a:off x="457200" y="1500174"/>
            <a:ext cx="8258204" cy="4500594"/>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0406" y="-71462"/>
            <a:ext cx="6377940" cy="1071570"/>
          </a:xfrm>
        </p:spPr>
        <p:txBody>
          <a:bodyPr/>
          <a:lstStyle/>
          <a:p>
            <a:pPr algn="ctr"/>
            <a:r>
              <a:rPr lang="en-IN" b="1" dirty="0" smtClean="0">
                <a:solidFill>
                  <a:srgbClr val="0070C0"/>
                </a:solidFill>
              </a:rPr>
              <a:t>QUESTION NO: 11</a:t>
            </a:r>
            <a:endParaRPr lang="en-US" b="1" dirty="0">
              <a:solidFill>
                <a:srgbClr val="0070C0"/>
              </a:solidFill>
            </a:endParaRPr>
          </a:p>
        </p:txBody>
      </p:sp>
      <p:sp>
        <p:nvSpPr>
          <p:cNvPr id="1026" name="Rectangle 2"/>
          <p:cNvSpPr>
            <a:spLocks noGrp="1" noChangeArrowheads="1"/>
          </p:cNvSpPr>
          <p:nvPr>
            <p:ph idx="1"/>
          </p:nvPr>
        </p:nvSpPr>
        <p:spPr bwMode="auto">
          <a:xfrm>
            <a:off x="428596" y="1142984"/>
            <a:ext cx="8215370" cy="835921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mj-lt"/>
                <a:ea typeface="Calibri" pitchFamily="34" charset="0"/>
                <a:cs typeface="Courier New" pitchFamily="49" charset="0"/>
              </a:rPr>
              <a:t>Q11. Check if Customer has Credit Card</a:t>
            </a:r>
            <a:endParaRPr kumimoji="0" lang="en-US" sz="1100" b="0" i="0" u="none" strike="noStrike" cap="none" normalizeH="0" baseline="0" dirty="0" smtClean="0">
              <a:ln>
                <a:noFill/>
              </a:ln>
              <a:solidFill>
                <a:schemeClr val="tx1"/>
              </a:solidFill>
              <a:effectLst/>
              <a:latin typeface="+mj-l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mj-lt"/>
                <a:ea typeface="Calibri" pitchFamily="34" charset="0"/>
                <a:cs typeface="Courier New" pitchFamily="49" charset="0"/>
              </a:rPr>
              <a:t>     Create a UDF to convert the </a:t>
            </a:r>
            <a:r>
              <a:rPr kumimoji="0" lang="en-US" sz="1400" b="0" i="0" u="none" strike="noStrike" cap="none" normalizeH="0" baseline="0" dirty="0" err="1" smtClean="0">
                <a:ln>
                  <a:noFill/>
                </a:ln>
                <a:solidFill>
                  <a:schemeClr val="tx1"/>
                </a:solidFill>
                <a:effectLst/>
                <a:latin typeface="+mj-lt"/>
                <a:ea typeface="Calibri" pitchFamily="34" charset="0"/>
                <a:cs typeface="Courier New" pitchFamily="49" charset="0"/>
              </a:rPr>
              <a:t>HasCrCard</a:t>
            </a:r>
            <a:r>
              <a:rPr kumimoji="0" lang="en-US" sz="1400" b="0" i="0" u="none" strike="noStrike" cap="none" normalizeH="0" baseline="0" dirty="0" smtClean="0">
                <a:ln>
                  <a:noFill/>
                </a:ln>
                <a:solidFill>
                  <a:schemeClr val="tx1"/>
                </a:solidFill>
                <a:effectLst/>
                <a:latin typeface="+mj-lt"/>
                <a:ea typeface="Calibri" pitchFamily="34" charset="0"/>
                <a:cs typeface="Courier New" pitchFamily="49" charset="0"/>
              </a:rPr>
              <a:t> column (which is likely a bit or </a:t>
            </a:r>
            <a:r>
              <a:rPr kumimoji="0" lang="en-US" sz="1400" b="0" i="0" u="none" strike="noStrike" cap="none" normalizeH="0" baseline="0" dirty="0" err="1" smtClean="0">
                <a:ln>
                  <a:noFill/>
                </a:ln>
                <a:solidFill>
                  <a:schemeClr val="tx1"/>
                </a:solidFill>
                <a:effectLst/>
                <a:latin typeface="+mj-lt"/>
                <a:ea typeface="Calibri" pitchFamily="34" charset="0"/>
                <a:cs typeface="Courier New" pitchFamily="49" charset="0"/>
              </a:rPr>
              <a:t>boolean</a:t>
            </a:r>
            <a:r>
              <a:rPr kumimoji="0" lang="en-US" sz="1400" b="0" i="0" u="none" strike="noStrike" cap="none" normalizeH="0" baseline="0" dirty="0" smtClean="0">
                <a:ln>
                  <a:noFill/>
                </a:ln>
                <a:solidFill>
                  <a:schemeClr val="tx1"/>
                </a:solidFill>
                <a:effectLst/>
                <a:latin typeface="+mj-lt"/>
                <a:ea typeface="Calibri" pitchFamily="34" charset="0"/>
                <a:cs typeface="Courier New" pitchFamily="49" charset="0"/>
              </a:rPr>
              <a:t>) into a more readable format.</a:t>
            </a:r>
            <a:endParaRPr kumimoji="0" lang="en-US" sz="1100" b="0" i="0" u="none" strike="noStrike" cap="none" normalizeH="0" baseline="0" dirty="0" smtClean="0">
              <a:ln>
                <a:noFill/>
              </a:ln>
              <a:solidFill>
                <a:schemeClr val="tx1"/>
              </a:solidFill>
              <a:effectLst/>
              <a:latin typeface="+mj-l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mj-lt"/>
                <a:ea typeface="Calibri" pitchFamily="34" charset="0"/>
                <a:cs typeface="Courier New" pitchFamily="49" charset="0"/>
              </a:rPr>
              <a:t>Query:   </a:t>
            </a:r>
            <a:r>
              <a:rPr kumimoji="0" lang="en-US" sz="1400" b="0" i="0" u="none" strike="noStrike" cap="none" normalizeH="0" baseline="0" dirty="0" smtClean="0">
                <a:ln>
                  <a:noFill/>
                </a:ln>
                <a:solidFill>
                  <a:schemeClr val="tx1"/>
                </a:solidFill>
                <a:effectLst/>
                <a:latin typeface="+mj-lt"/>
                <a:ea typeface="Calibri" pitchFamily="34" charset="0"/>
                <a:cs typeface="Courier New" pitchFamily="49" charset="0"/>
              </a:rPr>
              <a:t>       DELIMITER //</a:t>
            </a:r>
            <a:endParaRPr kumimoji="0" lang="en-US" sz="1100" b="0" i="0" u="none" strike="noStrike" cap="none" normalizeH="0" baseline="0" dirty="0" smtClean="0">
              <a:ln>
                <a:noFill/>
              </a:ln>
              <a:solidFill>
                <a:schemeClr val="tx1"/>
              </a:solidFill>
              <a:effectLst/>
              <a:latin typeface="+mj-l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mj-lt"/>
                <a:ea typeface="Calibri" pitchFamily="34" charset="0"/>
                <a:cs typeface="Courier New" pitchFamily="49" charset="0"/>
              </a:rPr>
              <a:t>				  </a:t>
            </a:r>
            <a:endParaRPr kumimoji="0" lang="en-US" sz="1100" b="0" i="0" u="none" strike="noStrike" cap="none" normalizeH="0" baseline="0" dirty="0" smtClean="0">
              <a:ln>
                <a:noFill/>
              </a:ln>
              <a:solidFill>
                <a:schemeClr val="tx1"/>
              </a:solidFill>
              <a:effectLst/>
              <a:latin typeface="+mj-l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1400" dirty="0" smtClean="0">
                <a:latin typeface="+mj-lt"/>
                <a:ea typeface="Calibri" pitchFamily="34" charset="0"/>
                <a:cs typeface="Courier New" pitchFamily="49" charset="0"/>
              </a:rPr>
              <a:t>		</a:t>
            </a:r>
            <a:r>
              <a:rPr kumimoji="0" lang="en-US" sz="1400" b="0" i="0" u="none" strike="noStrike" cap="none" normalizeH="0" baseline="0" dirty="0" smtClean="0">
                <a:ln>
                  <a:noFill/>
                </a:ln>
                <a:solidFill>
                  <a:schemeClr val="tx1"/>
                </a:solidFill>
                <a:effectLst/>
                <a:latin typeface="+mj-lt"/>
                <a:ea typeface="Calibri" pitchFamily="34" charset="0"/>
                <a:cs typeface="Courier New" pitchFamily="49" charset="0"/>
              </a:rPr>
              <a:t>  CREATE FUNCTION </a:t>
            </a:r>
            <a:r>
              <a:rPr kumimoji="0" lang="en-US" sz="1400" b="0" i="0" u="none" strike="noStrike" cap="none" normalizeH="0" baseline="0" dirty="0" err="1" smtClean="0">
                <a:ln>
                  <a:noFill/>
                </a:ln>
                <a:solidFill>
                  <a:schemeClr val="tx1"/>
                </a:solidFill>
                <a:effectLst/>
                <a:latin typeface="+mj-lt"/>
                <a:ea typeface="Calibri" pitchFamily="34" charset="0"/>
                <a:cs typeface="Courier New" pitchFamily="49" charset="0"/>
              </a:rPr>
              <a:t>HasCreditCard</a:t>
            </a:r>
            <a:r>
              <a:rPr kumimoji="0" lang="en-US" sz="1400" b="0" i="0" u="none" strike="noStrike" cap="none" normalizeH="0" baseline="0" dirty="0" smtClean="0">
                <a:ln>
                  <a:noFill/>
                </a:ln>
                <a:solidFill>
                  <a:schemeClr val="tx1"/>
                </a:solidFill>
                <a:effectLst/>
                <a:latin typeface="+mj-lt"/>
                <a:ea typeface="Calibri" pitchFamily="34" charset="0"/>
                <a:cs typeface="Courier New" pitchFamily="49" charset="0"/>
              </a:rPr>
              <a:t>(</a:t>
            </a:r>
            <a:r>
              <a:rPr kumimoji="0" lang="en-US" sz="1400" b="0" i="0" u="none" strike="noStrike" cap="none" normalizeH="0" baseline="0" dirty="0" err="1" smtClean="0">
                <a:ln>
                  <a:noFill/>
                </a:ln>
                <a:solidFill>
                  <a:schemeClr val="tx1"/>
                </a:solidFill>
                <a:effectLst/>
                <a:latin typeface="+mj-lt"/>
                <a:ea typeface="Calibri" pitchFamily="34" charset="0"/>
                <a:cs typeface="Courier New" pitchFamily="49" charset="0"/>
              </a:rPr>
              <a:t>hasCrCard</a:t>
            </a:r>
            <a:r>
              <a:rPr kumimoji="0" lang="en-US" sz="1400" b="0" i="0" u="none" strike="noStrike" cap="none" normalizeH="0" baseline="0" dirty="0" smtClean="0">
                <a:ln>
                  <a:noFill/>
                </a:ln>
                <a:solidFill>
                  <a:schemeClr val="tx1"/>
                </a:solidFill>
                <a:effectLst/>
                <a:latin typeface="+mj-lt"/>
                <a:ea typeface="Calibri" pitchFamily="34" charset="0"/>
                <a:cs typeface="Courier New" pitchFamily="49" charset="0"/>
              </a:rPr>
              <a:t> BIT)</a:t>
            </a:r>
            <a:endParaRPr kumimoji="0" lang="en-US" sz="1100" b="0" i="0" u="none" strike="noStrike" cap="none" normalizeH="0" baseline="0" dirty="0" smtClean="0">
              <a:ln>
                <a:noFill/>
              </a:ln>
              <a:solidFill>
                <a:schemeClr val="tx1"/>
              </a:solidFill>
              <a:effectLst/>
              <a:latin typeface="+mj-l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mj-lt"/>
                <a:ea typeface="Calibri" pitchFamily="34" charset="0"/>
                <a:cs typeface="Courier New" pitchFamily="49" charset="0"/>
              </a:rPr>
              <a:t>		  RETURNS VARCHAR(3)</a:t>
            </a:r>
            <a:endParaRPr kumimoji="0" lang="en-US" sz="1100" b="0" i="0" u="none" strike="noStrike" cap="none" normalizeH="0" baseline="0" dirty="0" smtClean="0">
              <a:ln>
                <a:noFill/>
              </a:ln>
              <a:solidFill>
                <a:schemeClr val="tx1"/>
              </a:solidFill>
              <a:effectLst/>
              <a:latin typeface="+mj-l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mj-lt"/>
                <a:ea typeface="Calibri" pitchFamily="34" charset="0"/>
                <a:cs typeface="Courier New" pitchFamily="49" charset="0"/>
              </a:rPr>
              <a:t>		</a:t>
            </a:r>
            <a:r>
              <a:rPr lang="en-US" sz="1400" dirty="0" smtClean="0">
                <a:latin typeface="+mj-lt"/>
                <a:ea typeface="Calibri" pitchFamily="34" charset="0"/>
                <a:cs typeface="Courier New" pitchFamily="49" charset="0"/>
              </a:rPr>
              <a:t>  </a:t>
            </a:r>
            <a:r>
              <a:rPr kumimoji="0" lang="en-US" sz="1400" b="0" i="0" u="none" strike="noStrike" cap="none" normalizeH="0" baseline="0" dirty="0" smtClean="0">
                <a:ln>
                  <a:noFill/>
                </a:ln>
                <a:solidFill>
                  <a:schemeClr val="tx1"/>
                </a:solidFill>
                <a:effectLst/>
                <a:latin typeface="+mj-lt"/>
                <a:ea typeface="Calibri" pitchFamily="34" charset="0"/>
                <a:cs typeface="Courier New" pitchFamily="49" charset="0"/>
              </a:rPr>
              <a:t>BEGIN			</a:t>
            </a:r>
          </a:p>
          <a:p>
            <a:pPr marL="0" marR="0" lvl="0" indent="0" algn="l" defTabSz="914400" rtl="0" eaLnBrk="0" fontAlgn="base" latinLnBrk="0" hangingPunct="0">
              <a:lnSpc>
                <a:spcPct val="100000"/>
              </a:lnSpc>
              <a:spcBef>
                <a:spcPct val="0"/>
              </a:spcBef>
              <a:spcAft>
                <a:spcPct val="0"/>
              </a:spcAft>
              <a:buClrTx/>
              <a:buSzTx/>
              <a:buFontTx/>
              <a:buNone/>
              <a:tabLst/>
            </a:pPr>
            <a:r>
              <a:rPr lang="en-US" sz="1400" dirty="0" smtClean="0">
                <a:latin typeface="+mj-lt"/>
                <a:ea typeface="Calibri" pitchFamily="34" charset="0"/>
                <a:cs typeface="Courier New" pitchFamily="49" charset="0"/>
              </a:rPr>
              <a:t>                    </a:t>
            </a:r>
            <a:r>
              <a:rPr kumimoji="0" lang="en-US" sz="1400" b="0" i="0" u="none" strike="noStrike" cap="none" normalizeH="0" baseline="0" dirty="0" smtClean="0">
                <a:ln>
                  <a:noFill/>
                </a:ln>
                <a:solidFill>
                  <a:schemeClr val="tx1"/>
                </a:solidFill>
                <a:effectLst/>
                <a:latin typeface="+mj-lt"/>
                <a:ea typeface="Calibri" pitchFamily="34" charset="0"/>
                <a:cs typeface="Courier New" pitchFamily="49" charset="0"/>
              </a:rPr>
              <a:t>	  DECLARE result VARCHAR(3);</a:t>
            </a:r>
            <a:endParaRPr kumimoji="0" lang="en-US" sz="1100" b="0" i="0" u="none" strike="noStrike" cap="none" normalizeH="0" baseline="0" dirty="0" smtClean="0">
              <a:ln>
                <a:noFill/>
              </a:ln>
              <a:solidFill>
                <a:schemeClr val="tx1"/>
              </a:solidFill>
              <a:effectLst/>
              <a:latin typeface="+mj-l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mj-lt"/>
                <a:ea typeface="Calibri" pitchFamily="34" charset="0"/>
                <a:cs typeface="Courier New" pitchFamily="49" charset="0"/>
              </a:rPr>
              <a:t>		  SET result = CASE WHEN </a:t>
            </a:r>
            <a:r>
              <a:rPr kumimoji="0" lang="en-US" sz="1400" b="0" i="0" u="none" strike="noStrike" cap="none" normalizeH="0" baseline="0" dirty="0" err="1" smtClean="0">
                <a:ln>
                  <a:noFill/>
                </a:ln>
                <a:solidFill>
                  <a:schemeClr val="tx1"/>
                </a:solidFill>
                <a:effectLst/>
                <a:latin typeface="+mj-lt"/>
                <a:ea typeface="Calibri" pitchFamily="34" charset="0"/>
                <a:cs typeface="Courier New" pitchFamily="49" charset="0"/>
              </a:rPr>
              <a:t>hasCrCard</a:t>
            </a:r>
            <a:r>
              <a:rPr kumimoji="0" lang="en-US" sz="1400" b="0" i="0" u="none" strike="noStrike" cap="none" normalizeH="0" baseline="0" dirty="0" smtClean="0">
                <a:ln>
                  <a:noFill/>
                </a:ln>
                <a:solidFill>
                  <a:schemeClr val="tx1"/>
                </a:solidFill>
                <a:effectLst/>
                <a:latin typeface="+mj-lt"/>
                <a:ea typeface="Calibri" pitchFamily="34" charset="0"/>
                <a:cs typeface="Courier New" pitchFamily="49" charset="0"/>
              </a:rPr>
              <a:t> = 1 THEN 'Yes' ELSE 'No' END;</a:t>
            </a:r>
            <a:endParaRPr kumimoji="0" lang="en-US" sz="1100" b="0" i="0" u="none" strike="noStrike" cap="none" normalizeH="0" baseline="0" dirty="0" smtClean="0">
              <a:ln>
                <a:noFill/>
              </a:ln>
              <a:solidFill>
                <a:schemeClr val="tx1"/>
              </a:solidFill>
              <a:effectLst/>
              <a:latin typeface="+mj-l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mj-lt"/>
                <a:ea typeface="Calibri" pitchFamily="34" charset="0"/>
                <a:cs typeface="Courier New" pitchFamily="49" charset="0"/>
              </a:rPr>
              <a:t>	</a:t>
            </a:r>
            <a:r>
              <a:rPr lang="en-US" sz="1400" dirty="0" smtClean="0">
                <a:latin typeface="+mj-lt"/>
                <a:ea typeface="Calibri" pitchFamily="34" charset="0"/>
                <a:cs typeface="Courier New" pitchFamily="49" charset="0"/>
              </a:rPr>
              <a:t>	</a:t>
            </a:r>
            <a:r>
              <a:rPr kumimoji="0" lang="en-US" sz="1400" b="0" i="0" u="none" strike="noStrike" cap="none" normalizeH="0" baseline="0" dirty="0" smtClean="0">
                <a:ln>
                  <a:noFill/>
                </a:ln>
                <a:solidFill>
                  <a:schemeClr val="tx1"/>
                </a:solidFill>
                <a:effectLst/>
                <a:latin typeface="+mj-lt"/>
                <a:ea typeface="Calibri" pitchFamily="34" charset="0"/>
                <a:cs typeface="Courier New" pitchFamily="49" charset="0"/>
              </a:rPr>
              <a:t>	RETURN result;</a:t>
            </a:r>
            <a:endParaRPr kumimoji="0" lang="en-US" sz="1100" b="0" i="0" u="none" strike="noStrike" cap="none" normalizeH="0" baseline="0" dirty="0" smtClean="0">
              <a:ln>
                <a:noFill/>
              </a:ln>
              <a:solidFill>
                <a:schemeClr val="tx1"/>
              </a:solidFill>
              <a:effectLst/>
              <a:latin typeface="+mj-l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mj-lt"/>
                <a:ea typeface="Calibri" pitchFamily="34" charset="0"/>
                <a:cs typeface="Courier New" pitchFamily="49" charset="0"/>
              </a:rPr>
              <a:t>		  END//		  </a:t>
            </a:r>
            <a:endParaRPr kumimoji="0" lang="en-US" sz="1100" b="0" i="0" u="none" strike="noStrike" cap="none" normalizeH="0" baseline="0" dirty="0" smtClean="0">
              <a:ln>
                <a:noFill/>
              </a:ln>
              <a:solidFill>
                <a:schemeClr val="tx1"/>
              </a:solidFill>
              <a:effectLst/>
              <a:latin typeface="+mj-l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mj-lt"/>
                <a:ea typeface="Calibri" pitchFamily="34" charset="0"/>
                <a:cs typeface="Courier New" pitchFamily="49" charset="0"/>
              </a:rPr>
              <a:t>		  DELIMITER ;</a:t>
            </a:r>
            <a:endParaRPr lang="en-US" sz="1100" dirty="0" smtClean="0">
              <a:latin typeface="+mj-lt"/>
              <a:ea typeface="Calibri"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mj-lt"/>
                <a:ea typeface="Calibri" pitchFamily="34" charset="0"/>
                <a:cs typeface="Courier New" pitchFamily="49" charset="0"/>
              </a:rPr>
              <a:t>		  SELECT </a:t>
            </a:r>
            <a:r>
              <a:rPr kumimoji="0" lang="en-US" sz="1400" b="0" i="0" u="none" strike="noStrike" cap="none" normalizeH="0" baseline="0" dirty="0" err="1" smtClean="0">
                <a:ln>
                  <a:noFill/>
                </a:ln>
                <a:solidFill>
                  <a:schemeClr val="tx1"/>
                </a:solidFill>
                <a:effectLst/>
                <a:latin typeface="+mj-lt"/>
                <a:ea typeface="Calibri" pitchFamily="34" charset="0"/>
                <a:cs typeface="Courier New" pitchFamily="49" charset="0"/>
              </a:rPr>
              <a:t>CustomerId</a:t>
            </a:r>
            <a:r>
              <a:rPr kumimoji="0" lang="en-US" sz="1400" b="0" i="0" u="none" strike="noStrike" cap="none" normalizeH="0" baseline="0" dirty="0" smtClean="0">
                <a:ln>
                  <a:noFill/>
                </a:ln>
                <a:solidFill>
                  <a:schemeClr val="tx1"/>
                </a:solidFill>
                <a:effectLst/>
                <a:latin typeface="+mj-lt"/>
                <a:ea typeface="Calibri" pitchFamily="34" charset="0"/>
                <a:cs typeface="Courier New" pitchFamily="49" charset="0"/>
              </a:rPr>
              <a:t>, Surname, </a:t>
            </a:r>
            <a:r>
              <a:rPr kumimoji="0" lang="en-US" sz="1400" b="0" i="0" u="none" strike="noStrike" cap="none" normalizeH="0" baseline="0" dirty="0" err="1" smtClean="0">
                <a:ln>
                  <a:noFill/>
                </a:ln>
                <a:solidFill>
                  <a:schemeClr val="tx1"/>
                </a:solidFill>
                <a:effectLst/>
                <a:latin typeface="+mj-lt"/>
                <a:ea typeface="Calibri" pitchFamily="34" charset="0"/>
                <a:cs typeface="Courier New" pitchFamily="49" charset="0"/>
              </a:rPr>
              <a:t>HasCrCard</a:t>
            </a:r>
            <a:r>
              <a:rPr kumimoji="0" lang="en-US" sz="1400" b="0" i="0" u="none" strike="noStrike" cap="none" normalizeH="0" baseline="0" dirty="0" smtClean="0">
                <a:ln>
                  <a:noFill/>
                </a:ln>
                <a:solidFill>
                  <a:schemeClr val="tx1"/>
                </a:solidFill>
                <a:effectLst/>
                <a:latin typeface="+mj-lt"/>
                <a:ea typeface="Calibri" pitchFamily="34" charset="0"/>
                <a:cs typeface="Courier New" pitchFamily="49" charset="0"/>
              </a:rPr>
              <a:t>, </a:t>
            </a:r>
            <a:r>
              <a:rPr kumimoji="0" lang="en-US" sz="1400" b="0" i="0" u="none" strike="noStrike" cap="none" normalizeH="0" baseline="0" dirty="0" err="1" smtClean="0">
                <a:ln>
                  <a:noFill/>
                </a:ln>
                <a:solidFill>
                  <a:schemeClr val="tx1"/>
                </a:solidFill>
                <a:effectLst/>
                <a:latin typeface="+mj-lt"/>
                <a:ea typeface="Calibri" pitchFamily="34" charset="0"/>
                <a:cs typeface="Courier New" pitchFamily="49" charset="0"/>
              </a:rPr>
              <a:t>HasCreditCard</a:t>
            </a:r>
            <a:r>
              <a:rPr kumimoji="0" lang="en-US" sz="1400" b="0" i="0" u="none" strike="noStrike" cap="none" normalizeH="0" baseline="0" dirty="0" smtClean="0">
                <a:ln>
                  <a:noFill/>
                </a:ln>
                <a:solidFill>
                  <a:schemeClr val="tx1"/>
                </a:solidFill>
                <a:effectLst/>
                <a:latin typeface="+mj-lt"/>
                <a:ea typeface="Calibri" pitchFamily="34" charset="0"/>
                <a:cs typeface="Courier New" pitchFamily="49" charset="0"/>
              </a:rPr>
              <a:t>(</a:t>
            </a:r>
            <a:r>
              <a:rPr kumimoji="0" lang="en-US" sz="1400" b="0" i="0" u="none" strike="noStrike" cap="none" normalizeH="0" baseline="0" dirty="0" err="1" smtClean="0">
                <a:ln>
                  <a:noFill/>
                </a:ln>
                <a:solidFill>
                  <a:schemeClr val="tx1"/>
                </a:solidFill>
                <a:effectLst/>
                <a:latin typeface="+mj-lt"/>
                <a:ea typeface="Calibri" pitchFamily="34" charset="0"/>
                <a:cs typeface="Courier New" pitchFamily="49" charset="0"/>
              </a:rPr>
              <a:t>HasCrCard</a:t>
            </a:r>
            <a:r>
              <a:rPr kumimoji="0" lang="en-US" sz="1400" b="0" i="0" u="none" strike="noStrike" cap="none" normalizeH="0" baseline="0" dirty="0" smtClean="0">
                <a:ln>
                  <a:noFill/>
                </a:ln>
                <a:solidFill>
                  <a:schemeClr val="tx1"/>
                </a:solidFill>
                <a:effectLst/>
                <a:latin typeface="+mj-lt"/>
                <a:ea typeface="Calibri" pitchFamily="34" charset="0"/>
                <a:cs typeface="Courier New" pitchFamily="49" charset="0"/>
              </a:rPr>
              <a:t>) AS </a:t>
            </a:r>
            <a:r>
              <a:rPr kumimoji="0" lang="en-US" sz="1400" b="0" i="0" u="none" strike="noStrike" cap="none" normalizeH="0" baseline="0" dirty="0" err="1" smtClean="0">
                <a:ln>
                  <a:noFill/>
                </a:ln>
                <a:solidFill>
                  <a:schemeClr val="tx1"/>
                </a:solidFill>
                <a:effectLst/>
                <a:latin typeface="+mj-lt"/>
                <a:ea typeface="Calibri" pitchFamily="34" charset="0"/>
                <a:cs typeface="Courier New" pitchFamily="49" charset="0"/>
              </a:rPr>
              <a:t>HasCreditCard</a:t>
            </a:r>
            <a:endParaRPr kumimoji="0" lang="en-US" sz="1100" b="0" i="0" u="none" strike="noStrike" cap="none" normalizeH="0" baseline="0" dirty="0" smtClean="0">
              <a:ln>
                <a:noFill/>
              </a:ln>
              <a:solidFill>
                <a:schemeClr val="tx1"/>
              </a:solidFill>
              <a:effectLst/>
              <a:latin typeface="+mj-l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mj-lt"/>
                <a:ea typeface="Calibri" pitchFamily="34" charset="0"/>
                <a:cs typeface="Courier New" pitchFamily="49" charset="0"/>
              </a:rPr>
              <a:t>		</a:t>
            </a:r>
            <a:r>
              <a:rPr lang="en-US" sz="1400" dirty="0" smtClean="0">
                <a:latin typeface="+mj-lt"/>
                <a:ea typeface="Calibri" pitchFamily="34" charset="0"/>
                <a:cs typeface="Courier New" pitchFamily="49" charset="0"/>
              </a:rPr>
              <a:t>   </a:t>
            </a:r>
            <a:r>
              <a:rPr kumimoji="0" lang="en-US" sz="1400" b="0" i="0" u="none" strike="noStrike" cap="none" normalizeH="0" baseline="0" dirty="0" smtClean="0">
                <a:ln>
                  <a:noFill/>
                </a:ln>
                <a:solidFill>
                  <a:schemeClr val="tx1"/>
                </a:solidFill>
                <a:effectLst/>
                <a:latin typeface="+mj-lt"/>
                <a:ea typeface="Calibri" pitchFamily="34" charset="0"/>
                <a:cs typeface="Courier New" pitchFamily="49" charset="0"/>
              </a:rPr>
              <a:t>FROM </a:t>
            </a:r>
            <a:r>
              <a:rPr kumimoji="0" lang="en-US" sz="1400" b="0" i="0" u="none" strike="noStrike" cap="none" normalizeH="0" baseline="0" dirty="0" err="1" smtClean="0">
                <a:ln>
                  <a:noFill/>
                </a:ln>
                <a:solidFill>
                  <a:schemeClr val="tx1"/>
                </a:solidFill>
                <a:effectLst/>
                <a:latin typeface="+mj-lt"/>
                <a:ea typeface="Calibri" pitchFamily="34" charset="0"/>
                <a:cs typeface="Courier New" pitchFamily="49" charset="0"/>
              </a:rPr>
              <a:t>churn.data</a:t>
            </a:r>
            <a:r>
              <a:rPr kumimoji="0" lang="en-US" sz="1400" b="0" i="0" u="none" strike="noStrike" cap="none" normalizeH="0" baseline="0" dirty="0" smtClean="0">
                <a:ln>
                  <a:noFill/>
                </a:ln>
                <a:solidFill>
                  <a:schemeClr val="tx1"/>
                </a:solidFill>
                <a:effectLst/>
                <a:latin typeface="+mj-lt"/>
                <a:ea typeface="Calibri" pitchFamily="34" charset="0"/>
                <a:cs typeface="Courier New"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sz="1400" b="1" dirty="0" smtClean="0"/>
              <a:t>Methods Used:    </a:t>
            </a:r>
            <a:r>
              <a:rPr lang="en-US" sz="1400" dirty="0" smtClean="0"/>
              <a:t>"SELECT" STATEMENT</a:t>
            </a:r>
          </a:p>
          <a:p>
            <a:pPr marL="0" marR="0" lvl="0" indent="0" algn="l" defTabSz="914400" rtl="0" eaLnBrk="0" fontAlgn="base" latinLnBrk="0" hangingPunct="0">
              <a:lnSpc>
                <a:spcPct val="100000"/>
              </a:lnSpc>
              <a:spcBef>
                <a:spcPct val="0"/>
              </a:spcBef>
              <a:spcAft>
                <a:spcPct val="0"/>
              </a:spcAft>
              <a:buClrTx/>
              <a:buSzTx/>
              <a:buFontTx/>
              <a:buNone/>
              <a:tabLst/>
            </a:pPr>
            <a:r>
              <a:rPr lang="en-US" sz="1400" dirty="0" smtClean="0"/>
              <a:t>                              "User Defined function“</a:t>
            </a:r>
          </a:p>
          <a:p>
            <a:pPr>
              <a:buNone/>
            </a:pPr>
            <a:r>
              <a:rPr lang="en-US" sz="1400" b="1" dirty="0" smtClean="0"/>
              <a:t>Explanation:     </a:t>
            </a:r>
          </a:p>
          <a:p>
            <a:r>
              <a:rPr lang="en-US" sz="1400" dirty="0" smtClean="0"/>
              <a:t>A user-defined function (UDF) in SQL is a function that a user writes and the database software executes. UDFs can perform specific tasks, such as complex calculations or data processing. They can accept inputs, perform actions, and return the output in various forms, such as a single value or a result set. </a:t>
            </a:r>
          </a:p>
          <a:p>
            <a:r>
              <a:rPr lang="en-US" sz="1400" dirty="0" smtClean="0"/>
              <a:t>Here UDF is created Check if Customer has Credit Card or not by specifying </a:t>
            </a:r>
            <a:r>
              <a:rPr lang="en-US" sz="1400" dirty="0" err="1" smtClean="0"/>
              <a:t>boolean</a:t>
            </a:r>
            <a:r>
              <a:rPr lang="en-US" sz="1400" dirty="0" smtClean="0"/>
              <a:t> condition.</a:t>
            </a:r>
          </a:p>
          <a:p>
            <a:pPr marL="0" marR="0" lvl="0" indent="0" algn="l" defTabSz="914400" rtl="0" eaLnBrk="0" fontAlgn="base" latinLnBrk="0" hangingPunct="0">
              <a:lnSpc>
                <a:spcPct val="100000"/>
              </a:lnSpc>
              <a:spcBef>
                <a:spcPct val="0"/>
              </a:spcBef>
              <a:spcAft>
                <a:spcPct val="0"/>
              </a:spcAft>
              <a:buClrTx/>
              <a:buSzTx/>
              <a:buFontTx/>
              <a:buNone/>
              <a:tabLst/>
            </a:pPr>
            <a:endParaRPr lang="en-IN" sz="1400" dirty="0" smtClean="0">
              <a:latin typeface="Courier New" pitchFamily="49" charset="0"/>
              <a:cs typeface="Courier New"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IN" sz="1000" b="0" i="0" u="none" strike="noStrike" cap="none" normalizeH="0" baseline="0" dirty="0" smtClean="0">
              <a:ln>
                <a:noFill/>
              </a:ln>
              <a:solidFill>
                <a:schemeClr val="tx1"/>
              </a:solidFill>
              <a:effectLst/>
              <a:latin typeface="Courier New" pitchFamily="49" charset="0"/>
              <a:cs typeface="Courier New"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IN" sz="1000" dirty="0" smtClean="0">
              <a:latin typeface="Courier New" pitchFamily="49" charset="0"/>
              <a:cs typeface="Courier New"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IN" sz="1000" b="0" i="0" u="none" strike="noStrike" cap="none" normalizeH="0" baseline="0" dirty="0" smtClean="0">
              <a:ln>
                <a:noFill/>
              </a:ln>
              <a:solidFill>
                <a:schemeClr val="tx1"/>
              </a:solidFill>
              <a:effectLst/>
              <a:latin typeface="Courier New" pitchFamily="49" charset="0"/>
              <a:cs typeface="Courier New"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IN" sz="1000" dirty="0" smtClean="0">
              <a:latin typeface="Courier New" pitchFamily="49" charset="0"/>
              <a:cs typeface="Courier New"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IN" sz="1000" b="0" i="0" u="none" strike="noStrike" cap="none" normalizeH="0" baseline="0" dirty="0" smtClean="0">
              <a:ln>
                <a:noFill/>
              </a:ln>
              <a:solidFill>
                <a:schemeClr val="tx1"/>
              </a:solidFill>
              <a:effectLst/>
              <a:latin typeface="Courier New" pitchFamily="49" charset="0"/>
              <a:cs typeface="Courier New"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IN" sz="1000" dirty="0" smtClean="0">
              <a:latin typeface="Courier New" pitchFamily="49" charset="0"/>
              <a:cs typeface="Courier New"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IN" sz="1000" b="0" i="0" u="none" strike="noStrike" cap="none" normalizeH="0" baseline="0" dirty="0" smtClean="0">
              <a:ln>
                <a:noFill/>
              </a:ln>
              <a:solidFill>
                <a:schemeClr val="tx1"/>
              </a:solidFill>
              <a:effectLst/>
              <a:latin typeface="Courier New" pitchFamily="49" charset="0"/>
              <a:cs typeface="Courier New"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IN" sz="1000" dirty="0" smtClean="0">
              <a:latin typeface="Courier New" pitchFamily="49" charset="0"/>
              <a:cs typeface="Courier New"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IN" sz="1000" b="0" i="0" u="none" strike="noStrike" cap="none" normalizeH="0" baseline="0" dirty="0" smtClean="0">
              <a:ln>
                <a:noFill/>
              </a:ln>
              <a:solidFill>
                <a:schemeClr val="tx1"/>
              </a:solidFill>
              <a:effectLst/>
              <a:latin typeface="Courier New" pitchFamily="49" charset="0"/>
              <a:cs typeface="Courier New"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IN" sz="1000" dirty="0" smtClean="0">
              <a:latin typeface="Courier New" pitchFamily="49" charset="0"/>
              <a:cs typeface="Courier New"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IN" sz="1000" b="0" i="0" u="none" strike="noStrike" cap="none" normalizeH="0" baseline="0" dirty="0" smtClean="0">
              <a:ln>
                <a:noFill/>
              </a:ln>
              <a:solidFill>
                <a:schemeClr val="tx1"/>
              </a:solidFill>
              <a:effectLst/>
              <a:latin typeface="Courier New" pitchFamily="49" charset="0"/>
              <a:cs typeface="Courier New"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IN" sz="1000" dirty="0" smtClean="0">
              <a:latin typeface="Courier New" pitchFamily="49" charset="0"/>
              <a:cs typeface="Courier New"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IN" sz="1000" b="0" i="0" u="none" strike="noStrike" cap="none" normalizeH="0" baseline="0" dirty="0" smtClean="0">
              <a:ln>
                <a:noFill/>
              </a:ln>
              <a:solidFill>
                <a:schemeClr val="tx1"/>
              </a:solidFill>
              <a:effectLst/>
              <a:latin typeface="Courier New" pitchFamily="49" charset="0"/>
              <a:cs typeface="Courier New"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IN" sz="1000" dirty="0" smtClean="0">
              <a:latin typeface="Courier New" pitchFamily="49" charset="0"/>
              <a:cs typeface="Courier New"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C:\Users\MOHANKUMARMPT\Downloads\obj11.PNG"/>
          <p:cNvPicPr>
            <a:picLocks noGrp="1" noChangeAspect="1" noChangeArrowheads="1"/>
          </p:cNvPicPr>
          <p:nvPr>
            <p:ph idx="1"/>
          </p:nvPr>
        </p:nvPicPr>
        <p:blipFill>
          <a:blip r:embed="rId2"/>
          <a:srcRect/>
          <a:stretch>
            <a:fillRect/>
          </a:stretch>
        </p:blipFill>
        <p:spPr bwMode="auto">
          <a:xfrm>
            <a:off x="592902" y="1543034"/>
            <a:ext cx="8051064" cy="4600610"/>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0232" y="-7168"/>
            <a:ext cx="6377940" cy="1293028"/>
          </a:xfrm>
        </p:spPr>
        <p:txBody>
          <a:bodyPr/>
          <a:lstStyle/>
          <a:p>
            <a:r>
              <a:rPr lang="en-IN" b="1" dirty="0" smtClean="0">
                <a:solidFill>
                  <a:srgbClr val="0070C0"/>
                </a:solidFill>
              </a:rPr>
              <a:t>QUESTION NO: 12</a:t>
            </a:r>
            <a:endParaRPr lang="en-US" b="1" dirty="0">
              <a:solidFill>
                <a:srgbClr val="0070C0"/>
              </a:solidFill>
            </a:endParaRPr>
          </a:p>
        </p:txBody>
      </p:sp>
      <p:sp>
        <p:nvSpPr>
          <p:cNvPr id="3" name="Content Placeholder 2"/>
          <p:cNvSpPr>
            <a:spLocks noGrp="1"/>
          </p:cNvSpPr>
          <p:nvPr>
            <p:ph idx="1"/>
          </p:nvPr>
        </p:nvSpPr>
        <p:spPr>
          <a:xfrm>
            <a:off x="594360" y="1000108"/>
            <a:ext cx="7955280" cy="5715040"/>
          </a:xfrm>
        </p:spPr>
        <p:txBody>
          <a:bodyPr>
            <a:normAutofit fontScale="55000" lnSpcReduction="20000"/>
          </a:bodyPr>
          <a:lstStyle/>
          <a:p>
            <a:r>
              <a:rPr lang="en-US" dirty="0" smtClean="0"/>
              <a:t>Q12. Explore Customer Demographics and Churn</a:t>
            </a:r>
          </a:p>
          <a:p>
            <a:pPr>
              <a:buNone/>
            </a:pPr>
            <a:r>
              <a:rPr lang="en-US" dirty="0" smtClean="0"/>
              <a:t>    Objective: Investigate the relationship between customer demographics (gender, age) and churn. </a:t>
            </a:r>
          </a:p>
          <a:p>
            <a:pPr>
              <a:buNone/>
            </a:pPr>
            <a:r>
              <a:rPr lang="en-US" b="1" dirty="0" smtClean="0"/>
              <a:t>Query:           </a:t>
            </a:r>
            <a:r>
              <a:rPr lang="en-US" dirty="0" smtClean="0"/>
              <a:t>WITH </a:t>
            </a:r>
            <a:r>
              <a:rPr lang="en-US" dirty="0" err="1" smtClean="0"/>
              <a:t>DemographicsChurn</a:t>
            </a:r>
            <a:r>
              <a:rPr lang="en-US" dirty="0" smtClean="0"/>
              <a:t> AS (</a:t>
            </a:r>
          </a:p>
          <a:p>
            <a:pPr>
              <a:buNone/>
            </a:pPr>
            <a:r>
              <a:rPr lang="en-US" dirty="0" smtClean="0"/>
              <a:t>		SELECT </a:t>
            </a:r>
          </a:p>
          <a:p>
            <a:pPr>
              <a:buNone/>
            </a:pPr>
            <a:r>
              <a:rPr lang="en-US" dirty="0" smtClean="0"/>
              <a:t>		 	 Gender,</a:t>
            </a:r>
          </a:p>
          <a:p>
            <a:pPr>
              <a:buNone/>
            </a:pPr>
            <a:r>
              <a:rPr lang="en-US" dirty="0" smtClean="0"/>
              <a:t>		 	 Age,</a:t>
            </a:r>
          </a:p>
          <a:p>
            <a:pPr>
              <a:buNone/>
            </a:pPr>
            <a:r>
              <a:rPr lang="en-US" dirty="0" smtClean="0"/>
              <a:t>		 	 AVG(Exited) * 100 AS </a:t>
            </a:r>
            <a:r>
              <a:rPr lang="en-US" dirty="0" err="1" smtClean="0"/>
              <a:t>ChurnRatePercentage</a:t>
            </a:r>
            <a:endParaRPr lang="en-US" dirty="0" smtClean="0"/>
          </a:p>
          <a:p>
            <a:pPr>
              <a:buNone/>
            </a:pPr>
            <a:r>
              <a:rPr lang="en-US" dirty="0" smtClean="0"/>
              <a:t>		  FROM </a:t>
            </a:r>
            <a:r>
              <a:rPr lang="en-US" dirty="0" err="1" smtClean="0"/>
              <a:t>churn.data</a:t>
            </a:r>
            <a:endParaRPr lang="en-US" dirty="0" smtClean="0"/>
          </a:p>
          <a:p>
            <a:pPr>
              <a:buNone/>
            </a:pPr>
            <a:r>
              <a:rPr lang="en-US" dirty="0" smtClean="0"/>
              <a:t>		  GROUP BY Gender, Age</a:t>
            </a:r>
          </a:p>
          <a:p>
            <a:pPr>
              <a:buNone/>
            </a:pPr>
            <a:r>
              <a:rPr lang="en-US" dirty="0" smtClean="0"/>
              <a:t>		  )</a:t>
            </a:r>
          </a:p>
          <a:p>
            <a:pPr>
              <a:buNone/>
            </a:pPr>
            <a:r>
              <a:rPr lang="en-US" dirty="0" smtClean="0"/>
              <a:t>		  SELECT Gender, Age, </a:t>
            </a:r>
            <a:r>
              <a:rPr lang="en-US" dirty="0" err="1" smtClean="0"/>
              <a:t>ChurnRatePercentage</a:t>
            </a:r>
            <a:endParaRPr lang="en-US" dirty="0" smtClean="0"/>
          </a:p>
          <a:p>
            <a:pPr>
              <a:buNone/>
            </a:pPr>
            <a:r>
              <a:rPr lang="en-US" dirty="0" smtClean="0"/>
              <a:t>		  FROM </a:t>
            </a:r>
            <a:r>
              <a:rPr lang="en-US" dirty="0" err="1" smtClean="0"/>
              <a:t>DemographicsChurn</a:t>
            </a:r>
            <a:endParaRPr lang="en-US" dirty="0" smtClean="0"/>
          </a:p>
          <a:p>
            <a:pPr>
              <a:buNone/>
            </a:pPr>
            <a:r>
              <a:rPr lang="en-US" dirty="0" smtClean="0"/>
              <a:t>		  ORDER BY Gender, Age;</a:t>
            </a:r>
          </a:p>
          <a:p>
            <a:pPr>
              <a:buNone/>
            </a:pPr>
            <a:r>
              <a:rPr lang="en-US" b="1" dirty="0" smtClean="0"/>
              <a:t>Methods Used:  </a:t>
            </a:r>
            <a:r>
              <a:rPr lang="en-US" dirty="0" smtClean="0"/>
              <a:t>"SELECT" STATEMENT</a:t>
            </a:r>
          </a:p>
          <a:p>
            <a:pPr>
              <a:buNone/>
            </a:pPr>
            <a:r>
              <a:rPr lang="en-US" dirty="0" smtClean="0"/>
              <a:t>                            "CTE"</a:t>
            </a:r>
          </a:p>
          <a:p>
            <a:pPr>
              <a:buNone/>
            </a:pPr>
            <a:r>
              <a:rPr lang="en-US" dirty="0" smtClean="0"/>
              <a:t>                            "AVERAGE"  FUNCTION</a:t>
            </a:r>
          </a:p>
          <a:p>
            <a:pPr>
              <a:buNone/>
            </a:pPr>
            <a:r>
              <a:rPr lang="en-US" dirty="0" smtClean="0"/>
              <a:t>				  "ORDER BY" CLAUSE</a:t>
            </a:r>
          </a:p>
          <a:p>
            <a:pPr>
              <a:buNone/>
            </a:pPr>
            <a:r>
              <a:rPr lang="en-US" b="1" dirty="0" smtClean="0"/>
              <a:t>Explanation:</a:t>
            </a:r>
          </a:p>
          <a:p>
            <a:r>
              <a:rPr lang="en-US" dirty="0" smtClean="0"/>
              <a:t>A Common Table Expression (CTE) in SQL is a temporary result set that can be referenced within a SELECT, INSERT, UPDATE, or DELETE statement. CTEs are defined using the WITH keyword and allow you to create a named, reusable </a:t>
            </a:r>
            <a:r>
              <a:rPr lang="en-US" dirty="0" err="1" smtClean="0"/>
              <a:t>subquery</a:t>
            </a:r>
            <a:r>
              <a:rPr lang="en-US" dirty="0" smtClean="0"/>
              <a:t> within your SQL statement </a:t>
            </a:r>
          </a:p>
          <a:p>
            <a:r>
              <a:rPr lang="en-US" dirty="0" smtClean="0"/>
              <a:t>Here CTE is created to Explore Customer Demographics and Churn Objective by calculating </a:t>
            </a:r>
            <a:r>
              <a:rPr lang="en-US" dirty="0" err="1" smtClean="0"/>
              <a:t>ChurnRatePercentage</a:t>
            </a:r>
            <a:endParaRPr lang="en-US" dirty="0" smtClean="0"/>
          </a:p>
          <a:p>
            <a:pPr>
              <a:buNone/>
            </a:pPr>
            <a:endParaRPr lang="en-US" dirty="0" smtClean="0"/>
          </a:p>
          <a:p>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sers\MOHANKUMARMPT\Downloads\obj12.PNG"/>
          <p:cNvPicPr>
            <a:picLocks noGrp="1" noChangeAspect="1" noChangeArrowheads="1"/>
          </p:cNvPicPr>
          <p:nvPr>
            <p:ph idx="1"/>
          </p:nvPr>
        </p:nvPicPr>
        <p:blipFill>
          <a:blip r:embed="rId2"/>
          <a:srcRect/>
          <a:stretch>
            <a:fillRect/>
          </a:stretch>
        </p:blipFill>
        <p:spPr bwMode="auto">
          <a:xfrm>
            <a:off x="642910" y="1285874"/>
            <a:ext cx="8001056" cy="5000645"/>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0232" y="-7168"/>
            <a:ext cx="6377940" cy="1293028"/>
          </a:xfrm>
        </p:spPr>
        <p:txBody>
          <a:bodyPr/>
          <a:lstStyle/>
          <a:p>
            <a:r>
              <a:rPr lang="en-IN" b="1" dirty="0" smtClean="0">
                <a:solidFill>
                  <a:srgbClr val="0070C0"/>
                </a:solidFill>
              </a:rPr>
              <a:t>QUESTION NO: 13</a:t>
            </a:r>
            <a:endParaRPr lang="en-US" b="1" dirty="0">
              <a:solidFill>
                <a:srgbClr val="0070C0"/>
              </a:solidFill>
            </a:endParaRPr>
          </a:p>
        </p:txBody>
      </p:sp>
      <p:sp>
        <p:nvSpPr>
          <p:cNvPr id="3" name="Content Placeholder 2"/>
          <p:cNvSpPr>
            <a:spLocks noGrp="1"/>
          </p:cNvSpPr>
          <p:nvPr>
            <p:ph idx="1"/>
          </p:nvPr>
        </p:nvSpPr>
        <p:spPr>
          <a:xfrm>
            <a:off x="594360" y="1145870"/>
            <a:ext cx="7955280" cy="5426402"/>
          </a:xfrm>
        </p:spPr>
        <p:txBody>
          <a:bodyPr>
            <a:normAutofit fontScale="55000" lnSpcReduction="20000"/>
          </a:bodyPr>
          <a:lstStyle/>
          <a:p>
            <a:pPr>
              <a:buNone/>
            </a:pPr>
            <a:r>
              <a:rPr lang="en-US" dirty="0" smtClean="0"/>
              <a:t>Q13. Determine Customer Tenure and Estimated Salary Trends</a:t>
            </a:r>
          </a:p>
          <a:p>
            <a:pPr>
              <a:buNone/>
            </a:pPr>
            <a:r>
              <a:rPr lang="en-US" dirty="0" smtClean="0"/>
              <a:t>     Objective: Analyze the relationship between customer tenure and estimated salary.</a:t>
            </a:r>
          </a:p>
          <a:p>
            <a:pPr>
              <a:buNone/>
            </a:pPr>
            <a:r>
              <a:rPr lang="en-US" b="1" dirty="0" smtClean="0"/>
              <a:t>Query:         </a:t>
            </a:r>
            <a:r>
              <a:rPr lang="en-US" dirty="0" smtClean="0"/>
              <a:t>WITH </a:t>
            </a:r>
            <a:r>
              <a:rPr lang="en-US" dirty="0" err="1" smtClean="0"/>
              <a:t>TenureSalaryAnalysis</a:t>
            </a:r>
            <a:r>
              <a:rPr lang="en-US" dirty="0" smtClean="0"/>
              <a:t> AS (</a:t>
            </a:r>
          </a:p>
          <a:p>
            <a:pPr>
              <a:buNone/>
            </a:pPr>
            <a:r>
              <a:rPr lang="en-US" dirty="0" smtClean="0"/>
              <a:t>                        SELECT </a:t>
            </a:r>
          </a:p>
          <a:p>
            <a:pPr>
              <a:buNone/>
            </a:pPr>
            <a:r>
              <a:rPr lang="en-US" dirty="0" smtClean="0"/>
              <a:t>                          Tenure,</a:t>
            </a:r>
          </a:p>
          <a:p>
            <a:pPr>
              <a:buNone/>
            </a:pPr>
            <a:r>
              <a:rPr lang="en-US" dirty="0" smtClean="0"/>
              <a:t>                          AVG(</a:t>
            </a:r>
            <a:r>
              <a:rPr lang="en-US" dirty="0" err="1" smtClean="0"/>
              <a:t>EstimatedSalary</a:t>
            </a:r>
            <a:r>
              <a:rPr lang="en-US" dirty="0" smtClean="0"/>
              <a:t>) AS </a:t>
            </a:r>
            <a:r>
              <a:rPr lang="en-US" dirty="0" err="1" smtClean="0"/>
              <a:t>AvgEstimatedSalary</a:t>
            </a:r>
            <a:endParaRPr lang="en-US" dirty="0" smtClean="0"/>
          </a:p>
          <a:p>
            <a:pPr>
              <a:buNone/>
            </a:pPr>
            <a:r>
              <a:rPr lang="en-US" dirty="0" smtClean="0"/>
              <a:t>                      FROM </a:t>
            </a:r>
            <a:r>
              <a:rPr lang="en-US" dirty="0" err="1" smtClean="0"/>
              <a:t>churn.data</a:t>
            </a:r>
            <a:endParaRPr lang="en-US" dirty="0" smtClean="0"/>
          </a:p>
          <a:p>
            <a:pPr>
              <a:buNone/>
            </a:pPr>
            <a:r>
              <a:rPr lang="en-US" dirty="0" smtClean="0"/>
              <a:t>                      GROUP BY Tenure</a:t>
            </a:r>
          </a:p>
          <a:p>
            <a:pPr>
              <a:buNone/>
            </a:pPr>
            <a:r>
              <a:rPr lang="en-US" dirty="0" smtClean="0"/>
              <a:t>                  )</a:t>
            </a:r>
          </a:p>
          <a:p>
            <a:pPr>
              <a:buNone/>
            </a:pPr>
            <a:r>
              <a:rPr lang="en-US" dirty="0" smtClean="0"/>
              <a:t>                  SELECT Tenure, </a:t>
            </a:r>
            <a:r>
              <a:rPr lang="en-US" dirty="0" err="1" smtClean="0"/>
              <a:t>AvgEstimatedSalary</a:t>
            </a:r>
            <a:endParaRPr lang="en-US" dirty="0" smtClean="0"/>
          </a:p>
          <a:p>
            <a:pPr>
              <a:buNone/>
            </a:pPr>
            <a:r>
              <a:rPr lang="en-US" dirty="0" smtClean="0"/>
              <a:t>                  FROM </a:t>
            </a:r>
            <a:r>
              <a:rPr lang="en-US" dirty="0" err="1" smtClean="0"/>
              <a:t>TenureSalaryAnalysis</a:t>
            </a:r>
            <a:endParaRPr lang="en-US" dirty="0" smtClean="0"/>
          </a:p>
          <a:p>
            <a:pPr>
              <a:buNone/>
            </a:pPr>
            <a:r>
              <a:rPr lang="en-US" dirty="0" smtClean="0"/>
              <a:t>                  ORDER BY Tenure;</a:t>
            </a:r>
          </a:p>
          <a:p>
            <a:pPr>
              <a:buNone/>
            </a:pPr>
            <a:r>
              <a:rPr lang="en-US" b="1" dirty="0" smtClean="0"/>
              <a:t>Methods Used:   </a:t>
            </a:r>
            <a:r>
              <a:rPr lang="en-US" dirty="0" smtClean="0"/>
              <a:t>"SELECT" STATEMENT</a:t>
            </a:r>
          </a:p>
          <a:p>
            <a:pPr>
              <a:buNone/>
            </a:pPr>
            <a:r>
              <a:rPr lang="en-US" dirty="0" smtClean="0"/>
              <a:t>                            "CTE"</a:t>
            </a:r>
          </a:p>
          <a:p>
            <a:pPr>
              <a:buNone/>
            </a:pPr>
            <a:r>
              <a:rPr lang="en-US" dirty="0" smtClean="0"/>
              <a:t>                            "AVERAGE"  FUNCTION</a:t>
            </a:r>
          </a:p>
          <a:p>
            <a:pPr>
              <a:buNone/>
            </a:pPr>
            <a:r>
              <a:rPr lang="en-US" dirty="0" smtClean="0"/>
              <a:t>				  "ORDER BY" CLAUSE</a:t>
            </a:r>
          </a:p>
          <a:p>
            <a:pPr>
              <a:buNone/>
            </a:pPr>
            <a:r>
              <a:rPr lang="en-US" b="1" dirty="0" smtClean="0"/>
              <a:t>Explanation:   </a:t>
            </a:r>
          </a:p>
          <a:p>
            <a:r>
              <a:rPr lang="en-US" dirty="0" smtClean="0"/>
              <a:t>A Common Table Expression (CTE) in SQL is a temporary result set that can be referenced within a SELECT, INSERT, UPDATE, or DELETE statement. CTEs are defined using the WITH keyword and allow you to create a named, reusable </a:t>
            </a:r>
            <a:r>
              <a:rPr lang="en-US" dirty="0" err="1" smtClean="0"/>
              <a:t>subquery</a:t>
            </a:r>
            <a:r>
              <a:rPr lang="en-US" dirty="0" smtClean="0"/>
              <a:t> within your SQL statement</a:t>
            </a:r>
          </a:p>
          <a:p>
            <a:r>
              <a:rPr lang="en-US" dirty="0" smtClean="0"/>
              <a:t>Here CTE is created to determine Customer Tenure and Estimated Salary Trends by Analyzing the relationship between customer tenure and estimated salary</a:t>
            </a:r>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1538" y="2214554"/>
            <a:ext cx="6643734" cy="1928826"/>
          </a:xfrm>
        </p:spPr>
        <p:txBody>
          <a:bodyPr>
            <a:noAutofit/>
          </a:bodyPr>
          <a:lstStyle/>
          <a:p>
            <a:r>
              <a:rPr lang="en-IN" sz="7000" dirty="0" smtClean="0">
                <a:solidFill>
                  <a:srgbClr val="FF0000"/>
                </a:solidFill>
                <a:latin typeface="Algerian" pitchFamily="82" charset="0"/>
              </a:rPr>
              <a:t>SQL ON THE CHURN DATA</a:t>
            </a:r>
            <a:endParaRPr lang="en-US" sz="7000" dirty="0">
              <a:solidFill>
                <a:srgbClr val="FF0000"/>
              </a:solidFill>
              <a:latin typeface="Algerian" pitchFamily="82"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Users\MOHANKUMARMPT\Downloads\obj13.PNG"/>
          <p:cNvPicPr>
            <a:picLocks noGrp="1" noChangeAspect="1" noChangeArrowheads="1"/>
          </p:cNvPicPr>
          <p:nvPr>
            <p:ph idx="1"/>
          </p:nvPr>
        </p:nvPicPr>
        <p:blipFill>
          <a:blip r:embed="rId2"/>
          <a:stretch>
            <a:fillRect/>
          </a:stretch>
        </p:blipFill>
        <p:spPr bwMode="auto">
          <a:xfrm>
            <a:off x="1643042" y="923072"/>
            <a:ext cx="6215106" cy="5720613"/>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3216" y="-71462"/>
            <a:ext cx="6377940" cy="1293028"/>
          </a:xfrm>
        </p:spPr>
        <p:txBody>
          <a:bodyPr/>
          <a:lstStyle/>
          <a:p>
            <a:pPr algn="ctr"/>
            <a:r>
              <a:rPr lang="en-IN" b="1" dirty="0" smtClean="0">
                <a:solidFill>
                  <a:srgbClr val="0070C0"/>
                </a:solidFill>
              </a:rPr>
              <a:t>QUESTION NO: 14</a:t>
            </a:r>
            <a:endParaRPr lang="en-US" b="1" dirty="0">
              <a:solidFill>
                <a:srgbClr val="0070C0"/>
              </a:solidFill>
            </a:endParaRPr>
          </a:p>
        </p:txBody>
      </p:sp>
      <p:sp>
        <p:nvSpPr>
          <p:cNvPr id="3" name="Content Placeholder 2"/>
          <p:cNvSpPr>
            <a:spLocks noGrp="1"/>
          </p:cNvSpPr>
          <p:nvPr>
            <p:ph idx="1"/>
          </p:nvPr>
        </p:nvSpPr>
        <p:spPr>
          <a:xfrm>
            <a:off x="688686" y="1074432"/>
            <a:ext cx="7955280" cy="5569278"/>
          </a:xfrm>
        </p:spPr>
        <p:txBody>
          <a:bodyPr>
            <a:normAutofit fontScale="40000" lnSpcReduction="20000"/>
          </a:bodyPr>
          <a:lstStyle/>
          <a:p>
            <a:pPr>
              <a:buNone/>
            </a:pPr>
            <a:r>
              <a:rPr lang="en-US" sz="3600" dirty="0" smtClean="0"/>
              <a:t>Q14. Analyze Customer Age Distribution</a:t>
            </a:r>
          </a:p>
          <a:p>
            <a:pPr>
              <a:buNone/>
            </a:pPr>
            <a:r>
              <a:rPr lang="en-US" sz="3600" dirty="0" smtClean="0"/>
              <a:t>     Objective: Calculate the count of customers in different age groups.</a:t>
            </a:r>
          </a:p>
          <a:p>
            <a:pPr>
              <a:buNone/>
            </a:pPr>
            <a:r>
              <a:rPr lang="en-US" sz="3600" b="1" dirty="0" smtClean="0"/>
              <a:t>Query:          </a:t>
            </a:r>
          </a:p>
          <a:p>
            <a:pPr>
              <a:buNone/>
            </a:pPr>
            <a:r>
              <a:rPr lang="en-US" sz="3600" dirty="0" smtClean="0"/>
              <a:t>                  WITH </a:t>
            </a:r>
            <a:r>
              <a:rPr lang="en-US" sz="3600" dirty="0" err="1" smtClean="0"/>
              <a:t>AgeDistribution</a:t>
            </a:r>
            <a:r>
              <a:rPr lang="en-US" sz="3600" dirty="0" smtClean="0"/>
              <a:t> AS (</a:t>
            </a:r>
          </a:p>
          <a:p>
            <a:pPr>
              <a:buNone/>
            </a:pPr>
            <a:r>
              <a:rPr lang="en-US" sz="3600" dirty="0" smtClean="0"/>
              <a:t>                      SELECT </a:t>
            </a:r>
          </a:p>
          <a:p>
            <a:pPr>
              <a:buNone/>
            </a:pPr>
            <a:r>
              <a:rPr lang="en-US" sz="3600" dirty="0" smtClean="0"/>
              <a:t>                          CASE </a:t>
            </a:r>
          </a:p>
          <a:p>
            <a:pPr>
              <a:buNone/>
            </a:pPr>
            <a:r>
              <a:rPr lang="en-US" sz="3600" dirty="0" smtClean="0"/>
              <a:t>                              WHEN Age &lt; 30 THEN 'Under 30'</a:t>
            </a:r>
          </a:p>
          <a:p>
            <a:pPr>
              <a:buNone/>
            </a:pPr>
            <a:r>
              <a:rPr lang="en-US" sz="3600" dirty="0" smtClean="0"/>
              <a:t>                              WHEN Age &gt;= 30 AND Age &lt; 40 THEN '30-39'</a:t>
            </a:r>
          </a:p>
          <a:p>
            <a:pPr>
              <a:buNone/>
            </a:pPr>
            <a:r>
              <a:rPr lang="en-US" sz="3600" dirty="0" smtClean="0"/>
              <a:t>                              WHEN Age &gt;= 40 AND Age &lt; 50 THEN '40-49'</a:t>
            </a:r>
          </a:p>
          <a:p>
            <a:pPr>
              <a:buNone/>
            </a:pPr>
            <a:r>
              <a:rPr lang="en-US" sz="3600" dirty="0" smtClean="0"/>
              <a:t>                              ELSE '50 and over'</a:t>
            </a:r>
          </a:p>
          <a:p>
            <a:pPr>
              <a:buNone/>
            </a:pPr>
            <a:r>
              <a:rPr lang="en-US" sz="3600" dirty="0" smtClean="0"/>
              <a:t>                          END AS </a:t>
            </a:r>
            <a:r>
              <a:rPr lang="en-US" sz="3600" dirty="0" err="1" smtClean="0"/>
              <a:t>AgeGroup</a:t>
            </a:r>
            <a:r>
              <a:rPr lang="en-US" sz="3600" dirty="0" smtClean="0"/>
              <a:t>,</a:t>
            </a:r>
          </a:p>
          <a:p>
            <a:pPr>
              <a:buNone/>
            </a:pPr>
            <a:r>
              <a:rPr lang="en-US" sz="3600" dirty="0" smtClean="0"/>
              <a:t>                          COUNT(*) AS </a:t>
            </a:r>
            <a:r>
              <a:rPr lang="en-US" sz="3600" dirty="0" err="1" smtClean="0"/>
              <a:t>CustomerCount</a:t>
            </a:r>
            <a:endParaRPr lang="en-US" sz="3600" dirty="0" smtClean="0"/>
          </a:p>
          <a:p>
            <a:pPr>
              <a:buNone/>
            </a:pPr>
            <a:r>
              <a:rPr lang="en-US" sz="3600" dirty="0" smtClean="0"/>
              <a:t>                      FROM </a:t>
            </a:r>
            <a:r>
              <a:rPr lang="en-US" sz="3600" dirty="0" err="1" smtClean="0"/>
              <a:t>churn.data</a:t>
            </a:r>
            <a:endParaRPr lang="en-US" sz="3600" dirty="0" smtClean="0"/>
          </a:p>
          <a:p>
            <a:pPr>
              <a:buNone/>
            </a:pPr>
            <a:r>
              <a:rPr lang="en-US" sz="3600" dirty="0" smtClean="0"/>
              <a:t>                      GROUP BY </a:t>
            </a:r>
            <a:r>
              <a:rPr lang="en-US" sz="3600" dirty="0" err="1" smtClean="0"/>
              <a:t>AgeGroup</a:t>
            </a:r>
            <a:endParaRPr lang="en-US" sz="3600" dirty="0" smtClean="0"/>
          </a:p>
          <a:p>
            <a:pPr>
              <a:buNone/>
            </a:pPr>
            <a:r>
              <a:rPr lang="en-US" sz="3600" dirty="0" smtClean="0"/>
              <a:t>                  )</a:t>
            </a:r>
          </a:p>
          <a:p>
            <a:pPr>
              <a:buNone/>
            </a:pPr>
            <a:r>
              <a:rPr lang="en-US" sz="3600" dirty="0" smtClean="0"/>
              <a:t>                  SELECT </a:t>
            </a:r>
            <a:r>
              <a:rPr lang="en-US" sz="3600" dirty="0" err="1" smtClean="0"/>
              <a:t>AgeGroup</a:t>
            </a:r>
            <a:r>
              <a:rPr lang="en-US" sz="3600" dirty="0" smtClean="0"/>
              <a:t>, </a:t>
            </a:r>
            <a:r>
              <a:rPr lang="en-US" sz="3600" dirty="0" err="1" smtClean="0"/>
              <a:t>CustomerCount</a:t>
            </a:r>
            <a:endParaRPr lang="en-US" sz="3600" dirty="0" smtClean="0"/>
          </a:p>
          <a:p>
            <a:pPr>
              <a:buNone/>
            </a:pPr>
            <a:r>
              <a:rPr lang="en-US" sz="3600" dirty="0" smtClean="0"/>
              <a:t>                  FROM </a:t>
            </a:r>
            <a:r>
              <a:rPr lang="en-US" sz="3600" dirty="0" err="1" smtClean="0"/>
              <a:t>AgeDistribution</a:t>
            </a:r>
            <a:endParaRPr lang="en-US" sz="3600" dirty="0" smtClean="0"/>
          </a:p>
          <a:p>
            <a:pPr>
              <a:buNone/>
            </a:pPr>
            <a:r>
              <a:rPr lang="en-US" sz="3600" dirty="0" smtClean="0"/>
              <a:t>                  ORDER BY </a:t>
            </a:r>
            <a:r>
              <a:rPr lang="en-US" sz="3600" dirty="0" err="1" smtClean="0"/>
              <a:t>AgeGroup</a:t>
            </a:r>
            <a:r>
              <a:rPr lang="en-US" sz="3600" dirty="0" smtClean="0"/>
              <a:t>;</a:t>
            </a:r>
          </a:p>
          <a:p>
            <a:pPr>
              <a:buNone/>
            </a:pPr>
            <a:r>
              <a:rPr lang="en-US" sz="3600" dirty="0" smtClean="0"/>
              <a:t> </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4360" y="1071546"/>
            <a:ext cx="7955280" cy="4069080"/>
          </a:xfrm>
        </p:spPr>
        <p:txBody>
          <a:bodyPr>
            <a:normAutofit fontScale="85000" lnSpcReduction="10000"/>
          </a:bodyPr>
          <a:lstStyle/>
          <a:p>
            <a:pPr>
              <a:buNone/>
            </a:pPr>
            <a:r>
              <a:rPr lang="en-US" sz="2400" b="1" dirty="0" smtClean="0"/>
              <a:t>Methods Used:   </a:t>
            </a:r>
            <a:r>
              <a:rPr lang="en-US" sz="2400" dirty="0" smtClean="0"/>
              <a:t>"SELECT" STATEMENT</a:t>
            </a:r>
          </a:p>
          <a:p>
            <a:pPr>
              <a:buNone/>
            </a:pPr>
            <a:r>
              <a:rPr lang="en-US" sz="2400" dirty="0" smtClean="0"/>
              <a:t>                             "CTE"</a:t>
            </a:r>
          </a:p>
          <a:p>
            <a:pPr>
              <a:buNone/>
            </a:pPr>
            <a:r>
              <a:rPr lang="en-US" sz="2400" dirty="0" smtClean="0"/>
              <a:t>                             "AVERAGE"  FUNCTION</a:t>
            </a:r>
          </a:p>
          <a:p>
            <a:pPr>
              <a:buNone/>
            </a:pPr>
            <a:r>
              <a:rPr lang="en-US" sz="2400" dirty="0" smtClean="0"/>
              <a:t>				  "ORDER BY" CLAUSE</a:t>
            </a:r>
          </a:p>
          <a:p>
            <a:pPr>
              <a:buNone/>
            </a:pPr>
            <a:r>
              <a:rPr lang="en-US" sz="2400" b="1" dirty="0" smtClean="0"/>
              <a:t>Explanation:   </a:t>
            </a:r>
          </a:p>
          <a:p>
            <a:r>
              <a:rPr lang="en-US" sz="2400" b="1" dirty="0" smtClean="0"/>
              <a:t> </a:t>
            </a:r>
            <a:r>
              <a:rPr lang="en-US" sz="2400" dirty="0" smtClean="0"/>
              <a:t>A Common Table Expression (CTE) in SQL is a temporary result set that can be referenced within a SELECT, INSERT, UPDATE, or DELETE statement. CTEs are defined using the WITH keyword and allow you to create a named, reusable </a:t>
            </a:r>
            <a:r>
              <a:rPr lang="en-US" sz="2400" dirty="0" err="1" smtClean="0"/>
              <a:t>subquery</a:t>
            </a:r>
            <a:r>
              <a:rPr lang="en-US" sz="2400" dirty="0" smtClean="0"/>
              <a:t> within your SQL statement</a:t>
            </a:r>
          </a:p>
          <a:p>
            <a:r>
              <a:rPr lang="en-US" sz="2400" dirty="0" smtClean="0"/>
              <a:t>Here CTE is created to Analyze Customer Age Distribution in various groups and Calculating the count of customers in different age groups.</a:t>
            </a:r>
          </a:p>
          <a:p>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Users\MOHANKUMARMPT\Downloads\obj14.PNG"/>
          <p:cNvPicPr>
            <a:picLocks noGrp="1" noChangeAspect="1" noChangeArrowheads="1"/>
          </p:cNvPicPr>
          <p:nvPr>
            <p:ph idx="1"/>
          </p:nvPr>
        </p:nvPicPr>
        <p:blipFill>
          <a:blip r:embed="rId2"/>
          <a:srcRect/>
          <a:stretch>
            <a:fillRect/>
          </a:stretch>
        </p:blipFill>
        <p:spPr bwMode="auto">
          <a:xfrm>
            <a:off x="642910" y="1285875"/>
            <a:ext cx="8001056" cy="4714893"/>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8836" y="-71462"/>
            <a:ext cx="6377940" cy="1293028"/>
          </a:xfrm>
        </p:spPr>
        <p:txBody>
          <a:bodyPr/>
          <a:lstStyle/>
          <a:p>
            <a:r>
              <a:rPr lang="en-IN" b="1" dirty="0" smtClean="0">
                <a:solidFill>
                  <a:srgbClr val="0070C0"/>
                </a:solidFill>
              </a:rPr>
              <a:t>QUESTION NO: 15</a:t>
            </a:r>
            <a:endParaRPr lang="en-US" b="1" dirty="0">
              <a:solidFill>
                <a:srgbClr val="0070C0"/>
              </a:solidFill>
            </a:endParaRPr>
          </a:p>
        </p:txBody>
      </p:sp>
      <p:sp>
        <p:nvSpPr>
          <p:cNvPr id="3" name="Content Placeholder 2"/>
          <p:cNvSpPr>
            <a:spLocks noGrp="1"/>
          </p:cNvSpPr>
          <p:nvPr>
            <p:ph idx="1"/>
          </p:nvPr>
        </p:nvSpPr>
        <p:spPr>
          <a:xfrm>
            <a:off x="594360" y="1071546"/>
            <a:ext cx="7955280" cy="5214974"/>
          </a:xfrm>
        </p:spPr>
        <p:txBody>
          <a:bodyPr>
            <a:normAutofit fontScale="85000" lnSpcReduction="20000"/>
          </a:bodyPr>
          <a:lstStyle/>
          <a:p>
            <a:r>
              <a:rPr lang="en-US" dirty="0" smtClean="0"/>
              <a:t>Q15. How many customers having a credit score between 600 and 700 are male and female? And also tell what is the average salary of male customers and female customers in that Credit Score bracket?</a:t>
            </a:r>
          </a:p>
          <a:p>
            <a:pPr>
              <a:buNone/>
            </a:pPr>
            <a:r>
              <a:rPr lang="en-US" b="1" dirty="0" smtClean="0"/>
              <a:t>Query:          </a:t>
            </a:r>
            <a:r>
              <a:rPr lang="en-US" dirty="0" smtClean="0"/>
              <a:t>select </a:t>
            </a:r>
            <a:r>
              <a:rPr lang="en-US" dirty="0" err="1" smtClean="0"/>
              <a:t>Gender,count</a:t>
            </a:r>
            <a:r>
              <a:rPr lang="en-US" dirty="0" smtClean="0"/>
              <a:t>(</a:t>
            </a:r>
            <a:r>
              <a:rPr lang="en-US" dirty="0" err="1" smtClean="0"/>
              <a:t>CustomerId</a:t>
            </a:r>
            <a:r>
              <a:rPr lang="en-US" dirty="0" smtClean="0"/>
              <a:t>) as </a:t>
            </a:r>
            <a:r>
              <a:rPr lang="en-US" dirty="0" err="1" smtClean="0"/>
              <a:t>No_of_customers,round</a:t>
            </a:r>
            <a:r>
              <a:rPr lang="en-US" dirty="0" smtClean="0"/>
              <a:t>(</a:t>
            </a:r>
            <a:r>
              <a:rPr lang="en-US" dirty="0" err="1" smtClean="0"/>
              <a:t>avg</a:t>
            </a:r>
            <a:r>
              <a:rPr lang="en-US" dirty="0" smtClean="0"/>
              <a:t>(</a:t>
            </a:r>
            <a:r>
              <a:rPr lang="en-US" dirty="0" err="1" smtClean="0"/>
              <a:t>EstimatedSalary</a:t>
            </a:r>
            <a:r>
              <a:rPr lang="en-US" dirty="0" smtClean="0"/>
              <a:t>),2) as </a:t>
            </a:r>
            <a:r>
              <a:rPr lang="en-US" dirty="0" err="1" smtClean="0"/>
              <a:t>Average_Salary</a:t>
            </a:r>
            <a:r>
              <a:rPr lang="en-US" dirty="0" smtClean="0"/>
              <a:t> from </a:t>
            </a:r>
            <a:r>
              <a:rPr lang="en-US" dirty="0" err="1" smtClean="0"/>
              <a:t>churn.data</a:t>
            </a:r>
            <a:endParaRPr lang="en-US" dirty="0" smtClean="0"/>
          </a:p>
          <a:p>
            <a:pPr>
              <a:buNone/>
            </a:pPr>
            <a:r>
              <a:rPr lang="en-US" dirty="0" smtClean="0"/>
              <a:t>				  where </a:t>
            </a:r>
            <a:r>
              <a:rPr lang="en-US" dirty="0" err="1" smtClean="0"/>
              <a:t>CreditScore</a:t>
            </a:r>
            <a:r>
              <a:rPr lang="en-US" dirty="0" smtClean="0"/>
              <a:t> between 600 and 700</a:t>
            </a:r>
          </a:p>
          <a:p>
            <a:pPr>
              <a:buNone/>
            </a:pPr>
            <a:r>
              <a:rPr lang="en-US" dirty="0" smtClean="0"/>
              <a:t>				  group by Gender</a:t>
            </a:r>
          </a:p>
          <a:p>
            <a:pPr>
              <a:buNone/>
            </a:pPr>
            <a:r>
              <a:rPr lang="en-US" b="1" dirty="0" smtClean="0"/>
              <a:t>Methods Used:   </a:t>
            </a:r>
            <a:r>
              <a:rPr lang="en-US" dirty="0" smtClean="0"/>
              <a:t>"SELECT" STATEMENT</a:t>
            </a:r>
          </a:p>
          <a:p>
            <a:pPr>
              <a:buNone/>
            </a:pPr>
            <a:r>
              <a:rPr lang="en-US" dirty="0" smtClean="0"/>
              <a:t>                             "ROUND" FUNCTION</a:t>
            </a:r>
          </a:p>
          <a:p>
            <a:pPr>
              <a:buNone/>
            </a:pPr>
            <a:r>
              <a:rPr lang="en-US" dirty="0" smtClean="0"/>
              <a:t>				  "COUNT" FUNCTION</a:t>
            </a:r>
          </a:p>
          <a:p>
            <a:pPr>
              <a:buNone/>
            </a:pPr>
            <a:r>
              <a:rPr lang="en-US" dirty="0" smtClean="0"/>
              <a:t>                             "AVERAGE" FUNCTION</a:t>
            </a:r>
          </a:p>
          <a:p>
            <a:pPr>
              <a:buNone/>
            </a:pPr>
            <a:r>
              <a:rPr lang="en-US" dirty="0" smtClean="0"/>
              <a:t>				  "GROUP BY" CLAUSE</a:t>
            </a:r>
          </a:p>
          <a:p>
            <a:pPr>
              <a:buNone/>
            </a:pPr>
            <a:r>
              <a:rPr lang="en-US" b="1" dirty="0" smtClean="0"/>
              <a:t>Explanation:   </a:t>
            </a:r>
          </a:p>
          <a:p>
            <a:r>
              <a:rPr lang="en-US" b="1" dirty="0" smtClean="0"/>
              <a:t> </a:t>
            </a:r>
            <a:r>
              <a:rPr lang="en-US" dirty="0" smtClean="0"/>
              <a:t>To </a:t>
            </a:r>
            <a:r>
              <a:rPr lang="en-US" dirty="0" err="1" smtClean="0"/>
              <a:t>Retreive</a:t>
            </a:r>
            <a:r>
              <a:rPr lang="en-US" dirty="0" smtClean="0"/>
              <a:t> the values calculated for customers having a credit score between 600 and 700 are male and female and also calculating the average salary of male customers and female customers in that Credit Score</a:t>
            </a:r>
          </a:p>
          <a:p>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C:\Users\MOHANKUMARMPT\Downloads\WhatsApp Image 2024-07-13 at 9.03.03 PM.jpeg"/>
          <p:cNvPicPr>
            <a:picLocks noGrp="1" noChangeAspect="1" noChangeArrowheads="1"/>
          </p:cNvPicPr>
          <p:nvPr>
            <p:ph idx="1"/>
          </p:nvPr>
        </p:nvPicPr>
        <p:blipFill>
          <a:blip r:embed="rId2"/>
          <a:stretch>
            <a:fillRect/>
          </a:stretch>
        </p:blipFill>
        <p:spPr bwMode="auto">
          <a:xfrm>
            <a:off x="593725" y="1285860"/>
            <a:ext cx="7956550" cy="4357718"/>
          </a:xfrm>
          <a:prstGeom prst="rect">
            <a:avLst/>
          </a:prstGeom>
          <a:no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8794" y="71414"/>
            <a:ext cx="6377940" cy="1293028"/>
          </a:xfrm>
        </p:spPr>
        <p:txBody>
          <a:bodyPr/>
          <a:lstStyle/>
          <a:p>
            <a:r>
              <a:rPr lang="en-IN" b="1" dirty="0" smtClean="0">
                <a:solidFill>
                  <a:srgbClr val="0070C0"/>
                </a:solidFill>
              </a:rPr>
              <a:t>QUESTION NO: 16</a:t>
            </a:r>
            <a:endParaRPr lang="en-US" b="1" dirty="0">
              <a:solidFill>
                <a:srgbClr val="0070C0"/>
              </a:solidFill>
            </a:endParaRPr>
          </a:p>
        </p:txBody>
      </p:sp>
      <p:sp>
        <p:nvSpPr>
          <p:cNvPr id="3" name="Content Placeholder 2"/>
          <p:cNvSpPr>
            <a:spLocks noGrp="1"/>
          </p:cNvSpPr>
          <p:nvPr>
            <p:ph idx="1"/>
          </p:nvPr>
        </p:nvSpPr>
        <p:spPr>
          <a:xfrm>
            <a:off x="594360" y="1142984"/>
            <a:ext cx="7955280" cy="5429288"/>
          </a:xfrm>
        </p:spPr>
        <p:txBody>
          <a:bodyPr>
            <a:normAutofit fontScale="25000" lnSpcReduction="20000"/>
          </a:bodyPr>
          <a:lstStyle/>
          <a:p>
            <a:pPr>
              <a:buNone/>
            </a:pPr>
            <a:r>
              <a:rPr lang="en-US" sz="5600" dirty="0" smtClean="0"/>
              <a:t>Q16. How many male and female customers have been churned out in different Countries in different age brackets?</a:t>
            </a:r>
          </a:p>
          <a:p>
            <a:pPr>
              <a:buNone/>
            </a:pPr>
            <a:r>
              <a:rPr lang="en-US" sz="5600" dirty="0" smtClean="0"/>
              <a:t>	 # age is between 18 and 30 .....Young</a:t>
            </a:r>
          </a:p>
          <a:p>
            <a:pPr>
              <a:buNone/>
            </a:pPr>
            <a:r>
              <a:rPr lang="en-US" sz="5600" dirty="0" smtClean="0"/>
              <a:t>	 # age is </a:t>
            </a:r>
            <a:r>
              <a:rPr lang="en-US" sz="5600" dirty="0" err="1" smtClean="0"/>
              <a:t>bweteen</a:t>
            </a:r>
            <a:r>
              <a:rPr lang="en-US" sz="5600" dirty="0" smtClean="0"/>
              <a:t> 30 to 45.....Adults</a:t>
            </a:r>
          </a:p>
          <a:p>
            <a:pPr>
              <a:buNone/>
            </a:pPr>
            <a:r>
              <a:rPr lang="en-US" sz="5600" dirty="0" smtClean="0"/>
              <a:t>	 # age is between 45 to 60.....</a:t>
            </a:r>
            <a:r>
              <a:rPr lang="en-US" sz="5600" dirty="0" err="1" smtClean="0"/>
              <a:t>MiddlE_Aged</a:t>
            </a:r>
            <a:endParaRPr lang="en-US" sz="5600" dirty="0" smtClean="0"/>
          </a:p>
          <a:p>
            <a:pPr>
              <a:buNone/>
            </a:pPr>
            <a:r>
              <a:rPr lang="en-US" sz="5600" dirty="0" smtClean="0"/>
              <a:t>	 #&gt;60..........................</a:t>
            </a:r>
            <a:r>
              <a:rPr lang="en-US" sz="5600" dirty="0" err="1" smtClean="0"/>
              <a:t>Senior_Citizens</a:t>
            </a:r>
            <a:endParaRPr lang="en-US" sz="5600" dirty="0" smtClean="0"/>
          </a:p>
          <a:p>
            <a:pPr>
              <a:buNone/>
            </a:pPr>
            <a:r>
              <a:rPr lang="en-US" sz="5600" dirty="0" smtClean="0"/>
              <a:t> </a:t>
            </a:r>
          </a:p>
          <a:p>
            <a:pPr>
              <a:buNone/>
            </a:pPr>
            <a:r>
              <a:rPr lang="en-US" sz="5600" b="1" dirty="0" smtClean="0"/>
              <a:t>Query:           </a:t>
            </a:r>
            <a:r>
              <a:rPr lang="en-US" sz="5600" dirty="0" smtClean="0"/>
              <a:t>with ABC as</a:t>
            </a:r>
          </a:p>
          <a:p>
            <a:pPr>
              <a:buNone/>
            </a:pPr>
            <a:r>
              <a:rPr lang="en-US" sz="5600" dirty="0" smtClean="0"/>
              <a:t>                  (select *, </a:t>
            </a:r>
          </a:p>
          <a:p>
            <a:pPr>
              <a:buNone/>
            </a:pPr>
            <a:r>
              <a:rPr lang="en-US" sz="5600" dirty="0" smtClean="0"/>
              <a:t>                  case when Age&gt;=18 and Age&lt;30 then "Young"</a:t>
            </a:r>
          </a:p>
          <a:p>
            <a:pPr>
              <a:buNone/>
            </a:pPr>
            <a:r>
              <a:rPr lang="en-US" sz="5600" dirty="0" smtClean="0"/>
              <a:t>                       when Age&gt;=30 and Age&lt;45 then "Adult"</a:t>
            </a:r>
          </a:p>
          <a:p>
            <a:pPr>
              <a:buNone/>
            </a:pPr>
            <a:r>
              <a:rPr lang="en-US" sz="5600" dirty="0" smtClean="0"/>
              <a:t>                       when Age&gt;=45 and Age&lt;60 then "</a:t>
            </a:r>
            <a:r>
              <a:rPr lang="en-US" sz="5600" dirty="0" err="1" smtClean="0"/>
              <a:t>Middle_Aged</a:t>
            </a:r>
            <a:r>
              <a:rPr lang="en-US" sz="5600" dirty="0" smtClean="0"/>
              <a:t>"</a:t>
            </a:r>
          </a:p>
          <a:p>
            <a:pPr>
              <a:buNone/>
            </a:pPr>
            <a:r>
              <a:rPr lang="en-US" sz="5600" dirty="0" smtClean="0"/>
              <a:t>                       else "</a:t>
            </a:r>
            <a:r>
              <a:rPr lang="en-US" sz="5600" dirty="0" err="1" smtClean="0"/>
              <a:t>Senior_Citizen</a:t>
            </a:r>
            <a:r>
              <a:rPr lang="en-US" sz="5600" dirty="0" smtClean="0"/>
              <a:t>"</a:t>
            </a:r>
          </a:p>
          <a:p>
            <a:pPr>
              <a:buNone/>
            </a:pPr>
            <a:r>
              <a:rPr lang="en-US" sz="5600" dirty="0" smtClean="0"/>
              <a:t>                       end as </a:t>
            </a:r>
            <a:r>
              <a:rPr lang="en-US" sz="5600" dirty="0" err="1" smtClean="0"/>
              <a:t>Age_bracket</a:t>
            </a:r>
            <a:endParaRPr lang="en-US" sz="5600" dirty="0" smtClean="0"/>
          </a:p>
          <a:p>
            <a:pPr>
              <a:buNone/>
            </a:pPr>
            <a:r>
              <a:rPr lang="en-US" sz="5600" dirty="0" smtClean="0"/>
              <a:t>                       from </a:t>
            </a:r>
            <a:r>
              <a:rPr lang="en-US" sz="5600" dirty="0" err="1" smtClean="0"/>
              <a:t>churn.data</a:t>
            </a:r>
            <a:r>
              <a:rPr lang="en-US" sz="5600" dirty="0" smtClean="0"/>
              <a:t>)</a:t>
            </a:r>
          </a:p>
          <a:p>
            <a:pPr>
              <a:buNone/>
            </a:pPr>
            <a:r>
              <a:rPr lang="en-US" sz="5600" dirty="0" smtClean="0"/>
              <a:t>                  select </a:t>
            </a:r>
            <a:r>
              <a:rPr lang="en-US" sz="5600" dirty="0" err="1" smtClean="0"/>
              <a:t>Gender,Geography,Exited,count</a:t>
            </a:r>
            <a:r>
              <a:rPr lang="en-US" sz="5600" dirty="0" smtClean="0"/>
              <a:t>(</a:t>
            </a:r>
            <a:r>
              <a:rPr lang="en-US" sz="5600" dirty="0" err="1" smtClean="0"/>
              <a:t>CustomerID</a:t>
            </a:r>
            <a:r>
              <a:rPr lang="en-US" sz="5600" dirty="0" smtClean="0"/>
              <a:t>) as </a:t>
            </a:r>
            <a:r>
              <a:rPr lang="en-US" sz="5600" dirty="0" err="1" smtClean="0"/>
              <a:t>Churned_customers</a:t>
            </a:r>
            <a:r>
              <a:rPr lang="en-US" sz="5600" dirty="0" smtClean="0"/>
              <a:t> from ABC</a:t>
            </a:r>
          </a:p>
          <a:p>
            <a:pPr>
              <a:buNone/>
            </a:pPr>
            <a:r>
              <a:rPr lang="en-US" sz="5600" dirty="0" smtClean="0"/>
              <a:t>                  group by </a:t>
            </a:r>
            <a:r>
              <a:rPr lang="en-US" sz="5600" dirty="0" err="1" smtClean="0"/>
              <a:t>Gender,Geography,Exited</a:t>
            </a:r>
            <a:endParaRPr lang="en-US" sz="5600" dirty="0" smtClean="0"/>
          </a:p>
          <a:p>
            <a:pPr>
              <a:buNone/>
            </a:pPr>
            <a:r>
              <a:rPr lang="en-US" sz="5600" dirty="0" smtClean="0"/>
              <a:t>                  having Exited = 1</a:t>
            </a:r>
          </a:p>
          <a:p>
            <a:pPr>
              <a:buNone/>
            </a:pPr>
            <a:r>
              <a:rPr lang="en-US" sz="5600" dirty="0" smtClean="0"/>
              <a:t>                  order by Gender, Geography;</a:t>
            </a:r>
          </a:p>
          <a:p>
            <a:pPr>
              <a:buNone/>
            </a:pPr>
            <a:r>
              <a:rPr lang="en-US" dirty="0" smtClean="0"/>
              <a:t>	</a:t>
            </a:r>
          </a:p>
          <a:p>
            <a:pPr>
              <a:buNone/>
            </a:pPr>
            <a:r>
              <a:rPr lang="en-US" dirty="0" smtClean="0"/>
              <a:t> </a:t>
            </a:r>
          </a:p>
          <a:p>
            <a:pPr>
              <a:buNone/>
            </a:pP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4360" y="1071546"/>
            <a:ext cx="7955280" cy="4069080"/>
          </a:xfrm>
        </p:spPr>
        <p:txBody>
          <a:bodyPr>
            <a:normAutofit fontScale="92500" lnSpcReduction="10000"/>
          </a:bodyPr>
          <a:lstStyle/>
          <a:p>
            <a:pPr>
              <a:buNone/>
            </a:pPr>
            <a:r>
              <a:rPr lang="en-US" b="1" dirty="0" smtClean="0"/>
              <a:t>Methods Used: </a:t>
            </a:r>
            <a:r>
              <a:rPr lang="en-US" dirty="0" smtClean="0"/>
              <a:t> "SELECT" STATEMENT</a:t>
            </a:r>
          </a:p>
          <a:p>
            <a:pPr>
              <a:buNone/>
            </a:pPr>
            <a:r>
              <a:rPr lang="en-US" dirty="0" smtClean="0"/>
              <a:t>                            "CTE"</a:t>
            </a:r>
          </a:p>
          <a:p>
            <a:pPr>
              <a:buNone/>
            </a:pPr>
            <a:r>
              <a:rPr lang="en-US" dirty="0" smtClean="0"/>
              <a:t>                            "AVERAGE"  FUNCTION</a:t>
            </a:r>
          </a:p>
          <a:p>
            <a:pPr>
              <a:buNone/>
            </a:pPr>
            <a:r>
              <a:rPr lang="en-US" dirty="0" smtClean="0"/>
              <a:t>				  "ORDER BY" CLAUSE</a:t>
            </a:r>
          </a:p>
          <a:p>
            <a:pPr>
              <a:buNone/>
            </a:pPr>
            <a:r>
              <a:rPr lang="en-US" dirty="0" smtClean="0"/>
              <a:t> </a:t>
            </a:r>
            <a:r>
              <a:rPr lang="en-US" b="1" dirty="0" smtClean="0"/>
              <a:t>Explanation:</a:t>
            </a:r>
          </a:p>
          <a:p>
            <a:r>
              <a:rPr lang="en-US" b="1" dirty="0" smtClean="0"/>
              <a:t>    </a:t>
            </a:r>
            <a:r>
              <a:rPr lang="en-US" dirty="0" smtClean="0"/>
              <a:t>A Common Table Expression (CTE) in SQL is a temporary result set that can be referenced within a SELECT, INSERT, UPDATE, or DELETE statement. CTEs are defined using the WITH keyword and allow you to create a named, reusable </a:t>
            </a:r>
            <a:r>
              <a:rPr lang="en-US" dirty="0" err="1" smtClean="0"/>
              <a:t>subquery</a:t>
            </a:r>
            <a:r>
              <a:rPr lang="en-US" dirty="0" smtClean="0"/>
              <a:t> within your SQL statement</a:t>
            </a:r>
          </a:p>
          <a:p>
            <a:r>
              <a:rPr lang="en-US" dirty="0" smtClean="0"/>
              <a:t>    Here CTE is created to verify male and female customers have been churned out in different Countries in different age brackets as Young, Adults, Middle aged and </a:t>
            </a:r>
            <a:r>
              <a:rPr lang="en-US" dirty="0" err="1" smtClean="0"/>
              <a:t>Senior_Citizens</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MOHANKUMARMPT\Downloads\WhatsApp Image 2024-07-13 at 9.03.04 PM.jpeg"/>
          <p:cNvPicPr>
            <a:picLocks noGrp="1" noChangeAspect="1" noChangeArrowheads="1"/>
          </p:cNvPicPr>
          <p:nvPr>
            <p:ph idx="1"/>
          </p:nvPr>
        </p:nvPicPr>
        <p:blipFill>
          <a:blip r:embed="rId2"/>
          <a:stretch>
            <a:fillRect/>
          </a:stretch>
        </p:blipFill>
        <p:spPr bwMode="auto">
          <a:xfrm>
            <a:off x="1407490" y="1214422"/>
            <a:ext cx="6879285" cy="5488905"/>
          </a:xfrm>
          <a:prstGeom prst="rect">
            <a:avLst/>
          </a:prstGeo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1285860"/>
            <a:ext cx="8229600" cy="5143536"/>
          </a:xfrm>
        </p:spPr>
        <p:txBody>
          <a:bodyPr>
            <a:normAutofit/>
          </a:bodyPr>
          <a:lstStyle/>
          <a:p>
            <a:r>
              <a:rPr lang="en-IN" sz="5600" b="1" dirty="0">
                <a:solidFill>
                  <a:srgbClr val="FF0000"/>
                </a:solidFill>
                <a:latin typeface="Algerian" pitchFamily="82" charset="0"/>
              </a:rPr>
              <a:t>EXPLORATORY DATA ANALYSIS ON THE churn DATA</a:t>
            </a:r>
            <a:r>
              <a:rPr lang="en-US" dirty="0"/>
              <a:t/>
            </a:r>
            <a:br>
              <a:rPr lang="en-US" dirty="0"/>
            </a:b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1700" y="764373"/>
            <a:ext cx="6377940" cy="664363"/>
          </a:xfrm>
        </p:spPr>
        <p:txBody>
          <a:bodyPr/>
          <a:lstStyle/>
          <a:p>
            <a:pPr algn="l"/>
            <a:r>
              <a:rPr lang="en-IN" b="1" dirty="0" smtClean="0">
                <a:solidFill>
                  <a:srgbClr val="00B050"/>
                </a:solidFill>
              </a:rPr>
              <a:t>   </a:t>
            </a:r>
            <a:r>
              <a:rPr lang="en-IN" b="1" dirty="0" smtClean="0">
                <a:solidFill>
                  <a:srgbClr val="7030A0"/>
                </a:solidFill>
              </a:rPr>
              <a:t>QUESTION NO : 1</a:t>
            </a:r>
            <a:endParaRPr lang="en-US" dirty="0">
              <a:solidFill>
                <a:srgbClr val="7030A0"/>
              </a:solidFill>
            </a:endParaRPr>
          </a:p>
        </p:txBody>
      </p:sp>
      <p:sp>
        <p:nvSpPr>
          <p:cNvPr id="3" name="Content Placeholder 2"/>
          <p:cNvSpPr>
            <a:spLocks noGrp="1"/>
          </p:cNvSpPr>
          <p:nvPr>
            <p:ph idx="1"/>
          </p:nvPr>
        </p:nvSpPr>
        <p:spPr>
          <a:xfrm>
            <a:off x="594360" y="1785926"/>
            <a:ext cx="7955280" cy="4477714"/>
          </a:xfrm>
        </p:spPr>
        <p:txBody>
          <a:bodyPr>
            <a:normAutofit fontScale="92500" lnSpcReduction="20000"/>
          </a:bodyPr>
          <a:lstStyle/>
          <a:p>
            <a:pPr>
              <a:buNone/>
            </a:pPr>
            <a:r>
              <a:rPr lang="en-US" b="1" dirty="0" smtClean="0"/>
              <a:t>Query:</a:t>
            </a:r>
            <a:r>
              <a:rPr lang="en-US" dirty="0" smtClean="0"/>
              <a:t>                 SELECT DISTINCT * FROM </a:t>
            </a:r>
            <a:r>
              <a:rPr lang="en-US" dirty="0" err="1" smtClean="0"/>
              <a:t>churn.data</a:t>
            </a:r>
            <a:r>
              <a:rPr lang="en-US" dirty="0" smtClean="0"/>
              <a:t> LIMIT 10;</a:t>
            </a:r>
          </a:p>
          <a:p>
            <a:pPr>
              <a:buNone/>
            </a:pPr>
            <a:r>
              <a:rPr lang="en-US" b="1" dirty="0" smtClean="0"/>
              <a:t>Methods Used: </a:t>
            </a:r>
            <a:r>
              <a:rPr lang="en-US" dirty="0" smtClean="0"/>
              <a:t>  "SELECT"  STATEMENT</a:t>
            </a:r>
          </a:p>
          <a:p>
            <a:pPr>
              <a:buNone/>
            </a:pPr>
            <a:r>
              <a:rPr lang="en-US" dirty="0" smtClean="0"/>
              <a:t>                             "DISTINCT"  STATEMENT</a:t>
            </a:r>
          </a:p>
          <a:p>
            <a:pPr>
              <a:buNone/>
            </a:pPr>
            <a:r>
              <a:rPr lang="en-US" dirty="0" smtClean="0"/>
              <a:t>		                "LIMIT"  CLAUSE</a:t>
            </a:r>
          </a:p>
          <a:p>
            <a:pPr>
              <a:buNone/>
            </a:pPr>
            <a:r>
              <a:rPr lang="en-US" b="1" dirty="0" smtClean="0"/>
              <a:t>Explanation :  </a:t>
            </a:r>
            <a:r>
              <a:rPr lang="en-US" dirty="0" smtClean="0"/>
              <a:t> </a:t>
            </a:r>
          </a:p>
          <a:p>
            <a:r>
              <a:rPr lang="en-US" dirty="0" smtClean="0"/>
              <a:t> The SQL query consists of three separate "SELECT“ statements.</a:t>
            </a:r>
          </a:p>
          <a:p>
            <a:r>
              <a:rPr lang="en-US" dirty="0" smtClean="0"/>
              <a:t> Each "SELECT" statement retrieves data from a table: "</a:t>
            </a:r>
            <a:r>
              <a:rPr lang="en-US" dirty="0" err="1" smtClean="0"/>
              <a:t>churn.data</a:t>
            </a:r>
            <a:r>
              <a:rPr lang="en-US" dirty="0" smtClean="0"/>
              <a:t>".</a:t>
            </a:r>
          </a:p>
          <a:p>
            <a:r>
              <a:rPr lang="en-US" dirty="0" smtClean="0"/>
              <a:t> "DISTINCT" statement is used to return only distinct (different)   values from the table.</a:t>
            </a:r>
          </a:p>
          <a:p>
            <a:r>
              <a:rPr lang="en-US" dirty="0" smtClean="0"/>
              <a:t> The "LIMIT" clause allows users to control the amount of data retrieved and displayed in the result set.</a:t>
            </a:r>
          </a:p>
          <a:p>
            <a:r>
              <a:rPr lang="en-US" dirty="0" smtClean="0"/>
              <a:t> This allows you to retrieve 10 distinct rows from the table.</a:t>
            </a:r>
          </a:p>
          <a:p>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71700" y="764373"/>
            <a:ext cx="5208612" cy="576395"/>
          </a:xfrm>
        </p:spPr>
        <p:txBody>
          <a:bodyPr>
            <a:normAutofit fontScale="90000"/>
          </a:bodyPr>
          <a:lstStyle/>
          <a:p>
            <a:pPr algn="ctr"/>
            <a:r>
              <a:rPr lang="en-IN" b="1" dirty="0">
                <a:solidFill>
                  <a:srgbClr val="002060"/>
                </a:solidFill>
              </a:rPr>
              <a:t>OBJECTIVES</a:t>
            </a:r>
            <a:endParaRPr lang="en-US" b="1" dirty="0">
              <a:solidFill>
                <a:srgbClr val="002060"/>
              </a:solidFill>
            </a:endParaRPr>
          </a:p>
        </p:txBody>
      </p:sp>
      <p:sp>
        <p:nvSpPr>
          <p:cNvPr id="4" name="Content Placeholder 3"/>
          <p:cNvSpPr>
            <a:spLocks noGrp="1"/>
          </p:cNvSpPr>
          <p:nvPr>
            <p:ph idx="1"/>
          </p:nvPr>
        </p:nvSpPr>
        <p:spPr>
          <a:xfrm>
            <a:off x="594360" y="1484784"/>
            <a:ext cx="7955280" cy="5040560"/>
          </a:xfrm>
        </p:spPr>
        <p:txBody>
          <a:bodyPr>
            <a:normAutofit fontScale="85000" lnSpcReduction="20000"/>
          </a:bodyPr>
          <a:lstStyle/>
          <a:p>
            <a:pPr lvl="0"/>
            <a:r>
              <a:rPr lang="en-US" b="1" dirty="0">
                <a:solidFill>
                  <a:schemeClr val="bg1"/>
                </a:solidFill>
              </a:rPr>
              <a:t>Importing all the necessary modules.</a:t>
            </a:r>
            <a:endParaRPr lang="en-US" dirty="0">
              <a:solidFill>
                <a:schemeClr val="bg1"/>
              </a:solidFill>
            </a:endParaRPr>
          </a:p>
          <a:p>
            <a:pPr lvl="0"/>
            <a:r>
              <a:rPr lang="en-US" b="1" dirty="0"/>
              <a:t>Importing the data from an external source into the Python environment.</a:t>
            </a:r>
            <a:endParaRPr lang="en-US" dirty="0"/>
          </a:p>
          <a:p>
            <a:pPr lvl="0"/>
            <a:r>
              <a:rPr lang="en-US" b="1" dirty="0"/>
              <a:t>Renaming the variables as per the Naming conversion.</a:t>
            </a:r>
            <a:endParaRPr lang="en-US" dirty="0"/>
          </a:p>
          <a:p>
            <a:pPr lvl="0"/>
            <a:r>
              <a:rPr lang="en-US" b="1" dirty="0"/>
              <a:t>Performing necessary </a:t>
            </a:r>
            <a:r>
              <a:rPr lang="en-US" b="1" dirty="0" smtClean="0"/>
              <a:t>Data type </a:t>
            </a:r>
            <a:r>
              <a:rPr lang="en-US" b="1" dirty="0"/>
              <a:t>Conversions on the data.</a:t>
            </a:r>
            <a:endParaRPr lang="en-US" dirty="0"/>
          </a:p>
          <a:p>
            <a:pPr lvl="0"/>
            <a:r>
              <a:rPr lang="en-US" b="1" dirty="0"/>
              <a:t>Checking the relevant and irrelevant variables in the first phase of EDA.</a:t>
            </a:r>
            <a:endParaRPr lang="en-US" dirty="0"/>
          </a:p>
          <a:p>
            <a:pPr lvl="0"/>
            <a:r>
              <a:rPr lang="en-US" b="1" dirty="0"/>
              <a:t>Data </a:t>
            </a:r>
            <a:r>
              <a:rPr lang="en-US" b="1" dirty="0" err="1"/>
              <a:t>Duplicacy</a:t>
            </a:r>
            <a:r>
              <a:rPr lang="en-US" b="1" dirty="0"/>
              <a:t>: </a:t>
            </a:r>
            <a:r>
              <a:rPr lang="en-US" b="1" dirty="0" smtClean="0"/>
              <a:t>Check </a:t>
            </a:r>
            <a:r>
              <a:rPr lang="en-US" b="1" dirty="0"/>
              <a:t>if their is duplicate data or not: DDT ( </a:t>
            </a:r>
            <a:r>
              <a:rPr lang="en-US" b="1" dirty="0" smtClean="0"/>
              <a:t>Data </a:t>
            </a:r>
            <a:r>
              <a:rPr lang="en-US" b="1" dirty="0" err="1" smtClean="0"/>
              <a:t>Duplicacy</a:t>
            </a:r>
            <a:r>
              <a:rPr lang="en-US" b="1" dirty="0" smtClean="0"/>
              <a:t> </a:t>
            </a:r>
            <a:r>
              <a:rPr lang="en-US" b="1" dirty="0"/>
              <a:t>Treatment)</a:t>
            </a:r>
            <a:endParaRPr lang="en-US" dirty="0"/>
          </a:p>
          <a:p>
            <a:pPr lvl="0"/>
            <a:r>
              <a:rPr lang="en-US" b="1" dirty="0"/>
              <a:t>Missing Values Treatment. </a:t>
            </a:r>
            <a:endParaRPr lang="en-US" dirty="0"/>
          </a:p>
          <a:p>
            <a:pPr lvl="0"/>
            <a:r>
              <a:rPr lang="en-US" b="1" dirty="0"/>
              <a:t> Separating the categorical Variables and Numerical variables into two different datasets for Data Preparations for Data Analysis.</a:t>
            </a:r>
            <a:endParaRPr lang="en-US" dirty="0"/>
          </a:p>
          <a:p>
            <a:pPr lvl="0"/>
            <a:r>
              <a:rPr lang="en-US" b="1" dirty="0"/>
              <a:t>Filling missing values in Numerical data with the Median values. </a:t>
            </a:r>
            <a:endParaRPr lang="en-US" dirty="0"/>
          </a:p>
          <a:p>
            <a:pPr lvl="0"/>
            <a:r>
              <a:rPr lang="en-US" b="1" dirty="0"/>
              <a:t>Filling missing values in Categorical data with the Mode values.</a:t>
            </a:r>
            <a:endParaRPr lang="en-US" dirty="0"/>
          </a:p>
          <a:p>
            <a:pPr lvl="0"/>
            <a:r>
              <a:rPr lang="en-US" b="1" dirty="0"/>
              <a:t>Visualizing relationship of variables using </a:t>
            </a:r>
            <a:r>
              <a:rPr lang="en-US" b="1" dirty="0" err="1"/>
              <a:t>Matplotlib.pyplot</a:t>
            </a:r>
            <a:endParaRPr lang="en-US" dirty="0"/>
          </a:p>
          <a:p>
            <a:pPr lvl="0"/>
            <a:r>
              <a:rPr lang="en-US" b="1" dirty="0"/>
              <a:t> Outlier Treatment.</a:t>
            </a:r>
            <a:endParaRPr lang="en-US" dirty="0"/>
          </a:p>
          <a:p>
            <a:endParaRPr lang="en-US" dirty="0">
              <a:solidFill>
                <a:schemeClr val="bg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59290" y="764373"/>
            <a:ext cx="5784676" cy="504387"/>
          </a:xfrm>
        </p:spPr>
        <p:txBody>
          <a:bodyPr>
            <a:normAutofit fontScale="90000"/>
          </a:bodyPr>
          <a:lstStyle/>
          <a:p>
            <a:pPr algn="ctr"/>
            <a:r>
              <a:rPr lang="en-US" sz="3600" b="1" dirty="0">
                <a:solidFill>
                  <a:srgbClr val="FC60DE"/>
                </a:solidFill>
              </a:rPr>
              <a:t>Importing all the necessary modules</a:t>
            </a:r>
            <a:r>
              <a:rPr lang="en-US" sz="3600" b="1" dirty="0">
                <a:solidFill>
                  <a:srgbClr val="002060"/>
                </a:solidFill>
              </a:rPr>
              <a:t>.</a:t>
            </a:r>
            <a:r>
              <a:rPr lang="en-US" dirty="0"/>
              <a:t/>
            </a:r>
            <a:br>
              <a:rPr lang="en-US" dirty="0"/>
            </a:br>
            <a:endParaRPr lang="en-US" dirty="0"/>
          </a:p>
        </p:txBody>
      </p:sp>
      <p:sp>
        <p:nvSpPr>
          <p:cNvPr id="8" name="Content Placeholder 7"/>
          <p:cNvSpPr>
            <a:spLocks noGrp="1"/>
          </p:cNvSpPr>
          <p:nvPr>
            <p:ph idx="1"/>
          </p:nvPr>
        </p:nvSpPr>
        <p:spPr>
          <a:xfrm>
            <a:off x="457200" y="1412776"/>
            <a:ext cx="8229600" cy="5256584"/>
          </a:xfrm>
        </p:spPr>
        <p:txBody>
          <a:bodyPr>
            <a:normAutofit/>
          </a:bodyPr>
          <a:lstStyle/>
          <a:p>
            <a:pPr lvl="0"/>
            <a:r>
              <a:rPr lang="en-IN" b="1" dirty="0"/>
              <a:t>To importing necessary modules in python, we use “import” statement followed by the name of the module.</a:t>
            </a:r>
            <a:endParaRPr lang="en-US" dirty="0"/>
          </a:p>
          <a:p>
            <a:pPr lvl="0"/>
            <a:r>
              <a:rPr lang="en-IN" b="1" dirty="0" err="1"/>
              <a:t>numpy</a:t>
            </a:r>
            <a:r>
              <a:rPr lang="en-IN" b="1" dirty="0"/>
              <a:t> : it is used for numerical computing. It provides support for large, multi-dimensional arrays and matrices. In </a:t>
            </a:r>
            <a:r>
              <a:rPr lang="en-IN" b="1" dirty="0" err="1"/>
              <a:t>numpy</a:t>
            </a:r>
            <a:r>
              <a:rPr lang="en-IN" b="1" dirty="0"/>
              <a:t> data structure allows Broadcasting and </a:t>
            </a:r>
            <a:r>
              <a:rPr lang="en-IN" b="1" dirty="0" err="1"/>
              <a:t>Vectorization</a:t>
            </a:r>
            <a:endParaRPr lang="en-US" dirty="0"/>
          </a:p>
          <a:p>
            <a:pPr lvl="0"/>
            <a:r>
              <a:rPr lang="en-IN" b="1" dirty="0"/>
              <a:t>Importing </a:t>
            </a:r>
            <a:r>
              <a:rPr lang="en-IN" b="1" dirty="0" err="1"/>
              <a:t>numpy</a:t>
            </a:r>
            <a:r>
              <a:rPr lang="en-IN" b="1" dirty="0"/>
              <a:t>: import </a:t>
            </a:r>
            <a:r>
              <a:rPr lang="en-IN" b="1" dirty="0" err="1"/>
              <a:t>numpy</a:t>
            </a:r>
            <a:r>
              <a:rPr lang="en-IN" b="1" dirty="0"/>
              <a:t> as </a:t>
            </a:r>
            <a:r>
              <a:rPr lang="en-IN" b="1" dirty="0" err="1"/>
              <a:t>np</a:t>
            </a:r>
            <a:r>
              <a:rPr lang="en-IN" b="1" dirty="0"/>
              <a:t> </a:t>
            </a:r>
            <a:endParaRPr lang="en-US" dirty="0"/>
          </a:p>
          <a:p>
            <a:pPr lvl="0"/>
            <a:r>
              <a:rPr lang="en-IN" b="1" dirty="0"/>
              <a:t> pandas: it is a powerful library in python for data manipulation and analysis. It provides data structure like data frame and series.</a:t>
            </a:r>
            <a:endParaRPr lang="en-US" dirty="0"/>
          </a:p>
          <a:p>
            <a:pPr lvl="0"/>
            <a:r>
              <a:rPr lang="en-IN" b="1" dirty="0"/>
              <a:t>Importing pandas: import pandas as pd</a:t>
            </a:r>
            <a:endParaRPr lang="en-US" dirty="0"/>
          </a:p>
          <a:p>
            <a:pPr lvl="0"/>
            <a:r>
              <a:rPr lang="en-IN" b="1" dirty="0" err="1"/>
              <a:t>Matplotlib.pyplot</a:t>
            </a:r>
            <a:r>
              <a:rPr lang="en-IN" b="1" dirty="0"/>
              <a:t> : which is used for creating </a:t>
            </a:r>
            <a:r>
              <a:rPr lang="en-IN" b="1" dirty="0" err="1"/>
              <a:t>static,interactive</a:t>
            </a:r>
            <a:r>
              <a:rPr lang="en-IN" b="1" dirty="0"/>
              <a:t> and visualization in python.</a:t>
            </a:r>
            <a:endParaRPr lang="en-US" dirty="0"/>
          </a:p>
          <a:p>
            <a:endParaRPr lang="en-US" dirty="0">
              <a:solidFill>
                <a:schemeClr val="bg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D5D2F4A-1563-48BB-866F-1A85C693E9D8}"/>
              </a:ext>
            </a:extLst>
          </p:cNvPr>
          <p:cNvSpPr>
            <a:spLocks noGrp="1"/>
          </p:cNvSpPr>
          <p:nvPr>
            <p:ph idx="1"/>
          </p:nvPr>
        </p:nvSpPr>
        <p:spPr>
          <a:xfrm>
            <a:off x="594360" y="1052736"/>
            <a:ext cx="7955280" cy="5400600"/>
          </a:xfrm>
        </p:spPr>
        <p:txBody>
          <a:bodyPr>
            <a:normAutofit lnSpcReduction="10000"/>
          </a:bodyPr>
          <a:lstStyle/>
          <a:p>
            <a:pPr lvl="0"/>
            <a:r>
              <a:rPr lang="en-IN" b="1" dirty="0"/>
              <a:t>Matplotlib offers a wide range of plotting functions to create various types of plots such as Line plot, Scatter plot, Bar plot, Histogram and Pie chart.</a:t>
            </a:r>
            <a:endParaRPr lang="en-US" dirty="0"/>
          </a:p>
          <a:p>
            <a:pPr lvl="0"/>
            <a:r>
              <a:rPr lang="en-IN" b="1" dirty="0"/>
              <a:t>Importing matplotlib: import </a:t>
            </a:r>
            <a:r>
              <a:rPr lang="en-IN" b="1" dirty="0" err="1"/>
              <a:t>matplotlib.pyplot</a:t>
            </a:r>
            <a:r>
              <a:rPr lang="en-IN" b="1" dirty="0"/>
              <a:t> as </a:t>
            </a:r>
            <a:r>
              <a:rPr lang="en-IN" b="1" dirty="0" err="1"/>
              <a:t>plt</a:t>
            </a:r>
            <a:endParaRPr lang="en-US" dirty="0"/>
          </a:p>
          <a:p>
            <a:pPr lvl="0"/>
            <a:r>
              <a:rPr lang="en-IN" b="1" dirty="0"/>
              <a:t>Datetime: for the datetime data we import datetime.</a:t>
            </a:r>
            <a:endParaRPr lang="en-US" dirty="0"/>
          </a:p>
          <a:p>
            <a:pPr lvl="0"/>
            <a:r>
              <a:rPr lang="en-IN" b="1" dirty="0"/>
              <a:t>Importing datetime : import datetime as dt</a:t>
            </a:r>
            <a:endParaRPr lang="en-US" dirty="0"/>
          </a:p>
          <a:p>
            <a:pPr lvl="0"/>
            <a:r>
              <a:rPr lang="en-IN" b="1" dirty="0"/>
              <a:t>seaborn : it is a statistical data visualization module.</a:t>
            </a:r>
            <a:endParaRPr lang="en-US" b="1" dirty="0"/>
          </a:p>
          <a:p>
            <a:pPr lvl="0"/>
            <a:r>
              <a:rPr lang="en-IN" b="1" dirty="0"/>
              <a:t>Seaborn simplifies the creation of complex visualization.</a:t>
            </a:r>
            <a:endParaRPr lang="en-US" b="1" dirty="0"/>
          </a:p>
          <a:p>
            <a:pPr lvl="0"/>
            <a:r>
              <a:rPr lang="en-IN" b="1" dirty="0"/>
              <a:t>Box plot, Tree map, Heat maps are used to check correlations between multiple variables.</a:t>
            </a:r>
            <a:endParaRPr lang="en-US" b="1" dirty="0"/>
          </a:p>
          <a:p>
            <a:pPr lvl="0"/>
            <a:r>
              <a:rPr lang="en-IN" b="1" dirty="0"/>
              <a:t>Importing seaborn : import seaborn as </a:t>
            </a:r>
            <a:r>
              <a:rPr lang="en-IN" b="1" dirty="0" err="1"/>
              <a:t>sns</a:t>
            </a:r>
            <a:endParaRPr lang="en-US" b="1" dirty="0"/>
          </a:p>
          <a:p>
            <a:pPr lvl="0"/>
            <a:r>
              <a:rPr lang="en-IN" b="1" dirty="0" err="1"/>
              <a:t>Statsmodels</a:t>
            </a:r>
            <a:r>
              <a:rPr lang="en-IN" b="1" dirty="0"/>
              <a:t>: This module provides a high-level interface for specifying statistical modules using a formula.</a:t>
            </a:r>
            <a:endParaRPr lang="en-US" b="1" dirty="0"/>
          </a:p>
          <a:p>
            <a:endParaRPr lang="en-IN" dirty="0"/>
          </a:p>
        </p:txBody>
      </p:sp>
    </p:spTree>
    <p:extLst>
      <p:ext uri="{BB962C8B-B14F-4D97-AF65-F5344CB8AC3E}">
        <p14:creationId xmlns="" xmlns:p14="http://schemas.microsoft.com/office/powerpoint/2010/main" val="41869472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4294967295"/>
          </p:nvPr>
        </p:nvSpPr>
        <p:spPr>
          <a:xfrm>
            <a:off x="324700" y="908720"/>
            <a:ext cx="8676456" cy="6192688"/>
          </a:xfrm>
        </p:spPr>
        <p:txBody>
          <a:bodyPr>
            <a:normAutofit/>
          </a:bodyPr>
          <a:lstStyle/>
          <a:p>
            <a:pPr lvl="0"/>
            <a:endParaRPr lang="en-IN" sz="1800" b="1" dirty="0">
              <a:solidFill>
                <a:schemeClr val="bg1"/>
              </a:solidFill>
            </a:endParaRPr>
          </a:p>
          <a:p>
            <a:pPr lvl="0"/>
            <a:r>
              <a:rPr lang="en-IN" sz="2000" b="1" dirty="0" err="1"/>
              <a:t>Importingstats</a:t>
            </a:r>
            <a:r>
              <a:rPr lang="en-IN" sz="2000" b="1" dirty="0"/>
              <a:t> models : import </a:t>
            </a:r>
            <a:r>
              <a:rPr lang="en-IN" sz="2000" b="1" dirty="0" err="1"/>
              <a:t>statsmodels.formula.api</a:t>
            </a:r>
            <a:r>
              <a:rPr lang="en-IN" sz="2000" b="1" dirty="0"/>
              <a:t> as </a:t>
            </a:r>
            <a:r>
              <a:rPr lang="en-IN" sz="2000" b="1" dirty="0" err="1"/>
              <a:t>smf</a:t>
            </a:r>
            <a:endParaRPr lang="en-US" sz="2000" b="1" dirty="0"/>
          </a:p>
          <a:p>
            <a:pPr lvl="0"/>
            <a:r>
              <a:rPr lang="en-IN" sz="2000" b="1" dirty="0" err="1"/>
              <a:t>Sklearn</a:t>
            </a:r>
            <a:r>
              <a:rPr lang="en-IN" sz="2000" b="1" dirty="0"/>
              <a:t>: it can implement and evaluate a wide range of ML models with ease, leveraging its robust and efficient algorithms and utilities.</a:t>
            </a:r>
            <a:endParaRPr lang="en-US" sz="2000" b="1" dirty="0"/>
          </a:p>
          <a:p>
            <a:pPr lvl="0"/>
            <a:r>
              <a:rPr lang="en-IN" sz="2000" b="1" dirty="0"/>
              <a:t>Importing </a:t>
            </a:r>
            <a:r>
              <a:rPr lang="en-IN" sz="2000" b="1" dirty="0" err="1"/>
              <a:t>Sklearn</a:t>
            </a:r>
            <a:r>
              <a:rPr lang="en-US" sz="2000" b="1" dirty="0"/>
              <a:t> :</a:t>
            </a:r>
            <a:r>
              <a:rPr lang="en-US" sz="2000" b="1" dirty="0" err="1"/>
              <a:t>fromsklearn</a:t>
            </a:r>
            <a:r>
              <a:rPr lang="en-US" sz="2000" b="1" dirty="0"/>
              <a:t> import datasets, </a:t>
            </a:r>
            <a:r>
              <a:rPr lang="en-US" sz="2000" b="1" dirty="0" err="1"/>
              <a:t>linear_model</a:t>
            </a:r>
            <a:endParaRPr lang="en-US" sz="2000" b="1" dirty="0"/>
          </a:p>
          <a:p>
            <a:pPr lvl="0"/>
            <a:r>
              <a:rPr lang="en-IN" sz="2000" b="1" dirty="0"/>
              <a:t>Importing Machine Learning modules:</a:t>
            </a:r>
            <a:endParaRPr lang="en-US" sz="2000" b="1" dirty="0"/>
          </a:p>
          <a:p>
            <a:pPr lvl="0"/>
            <a:r>
              <a:rPr lang="en-IN" sz="2000" b="1" dirty="0"/>
              <a:t>Logistic Regression: </a:t>
            </a:r>
            <a:endParaRPr lang="en-US" sz="2000" b="1" dirty="0"/>
          </a:p>
          <a:p>
            <a:pPr lvl="0"/>
            <a:r>
              <a:rPr lang="en-IN" sz="2000" b="1" dirty="0"/>
              <a:t>from </a:t>
            </a:r>
            <a:r>
              <a:rPr lang="en-IN" sz="2000" b="1" dirty="0" err="1"/>
              <a:t>sklearn.linear_model</a:t>
            </a:r>
            <a:r>
              <a:rPr lang="en-IN" sz="2000" b="1" dirty="0"/>
              <a:t> import </a:t>
            </a:r>
            <a:r>
              <a:rPr lang="en-IN" sz="2000" b="1" dirty="0" err="1"/>
              <a:t>LogisticRegression</a:t>
            </a:r>
            <a:endParaRPr lang="en-US" sz="2000" b="1" dirty="0"/>
          </a:p>
          <a:p>
            <a:pPr lvl="0"/>
            <a:r>
              <a:rPr lang="en-IN" sz="2000" b="1" dirty="0"/>
              <a:t>from </a:t>
            </a:r>
            <a:r>
              <a:rPr lang="en-IN" sz="2000" b="1" dirty="0" err="1"/>
              <a:t>sklearn.metrics</a:t>
            </a:r>
            <a:r>
              <a:rPr lang="en-IN" sz="2000" b="1" dirty="0"/>
              <a:t> import accuracy_score,confusion_matrix,classification_report,roc_auc_score,roc_curve</a:t>
            </a:r>
            <a:endParaRPr lang="en-US" sz="2000" b="1" dirty="0"/>
          </a:p>
          <a:p>
            <a:pPr lvl="0"/>
            <a:r>
              <a:rPr lang="en-IN" sz="2000" b="1" dirty="0"/>
              <a:t>from </a:t>
            </a:r>
            <a:r>
              <a:rPr lang="en-IN" sz="2000" b="1" dirty="0" err="1"/>
              <a:t>sklearn.metrics</a:t>
            </a:r>
            <a:r>
              <a:rPr lang="en-IN" sz="2000" b="1" dirty="0"/>
              <a:t> import f1_score, </a:t>
            </a:r>
            <a:r>
              <a:rPr lang="en-IN" sz="2000" b="1" dirty="0" err="1"/>
              <a:t>roc_auc_score</a:t>
            </a:r>
            <a:r>
              <a:rPr lang="en-IN" sz="2000" b="1" dirty="0"/>
              <a:t>, </a:t>
            </a:r>
            <a:r>
              <a:rPr lang="en-IN" sz="2000" b="1" dirty="0" err="1"/>
              <a:t>confusion_matrix</a:t>
            </a:r>
            <a:r>
              <a:rPr lang="en-IN" sz="2000" b="1" dirty="0"/>
              <a:t>, </a:t>
            </a:r>
            <a:r>
              <a:rPr lang="en-IN" sz="2000" b="1" dirty="0" err="1"/>
              <a:t>accuracy_score</a:t>
            </a:r>
            <a:endParaRPr lang="en-US" sz="2000" b="1" dirty="0"/>
          </a:p>
          <a:p>
            <a:pPr>
              <a:buNone/>
            </a:pPr>
            <a:endParaRPr lang="en-US" sz="1800" dirty="0">
              <a:solidFill>
                <a:schemeClr val="bg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12776"/>
            <a:ext cx="8229600" cy="5688632"/>
          </a:xfrm>
        </p:spPr>
        <p:txBody>
          <a:bodyPr>
            <a:noAutofit/>
          </a:bodyPr>
          <a:lstStyle/>
          <a:p>
            <a:pPr marL="342900" lvl="0" indent="-342900" algn="l">
              <a:spcBef>
                <a:spcPts val="930"/>
              </a:spcBef>
              <a:buFont typeface="Wingdings 3" panose="05040102010807070707" pitchFamily="18" charset="2"/>
              <a:buChar char=""/>
              <a:tabLst>
                <a:tab pos="457200" algn="l"/>
              </a:tabLst>
            </a:pPr>
            <a:r>
              <a:rPr lang="en-IN" sz="1800" b="1" dirty="0">
                <a:solidFill>
                  <a:srgbClr val="000000"/>
                </a:solidFill>
                <a:effectLst/>
                <a:latin typeface="Helvetica Neue"/>
                <a:ea typeface="Times New Roman" panose="02020603050405020304" pitchFamily="18" charset="0"/>
              </a:rPr>
              <a:t>Decision Tree:</a:t>
            </a:r>
            <a:br>
              <a:rPr lang="en-IN" sz="1800" b="1" dirty="0">
                <a:solidFill>
                  <a:srgbClr val="000000"/>
                </a:solidFill>
                <a:effectLst/>
                <a:latin typeface="Helvetica Neue"/>
                <a:ea typeface="Times New Roman" panose="02020603050405020304" pitchFamily="18" charset="0"/>
              </a:rPr>
            </a:br>
            <a:r>
              <a:rPr lang="en-IN" sz="1800" b="1" dirty="0">
                <a:effectLst/>
                <a:latin typeface="Times New Roman" panose="02020603050405020304" pitchFamily="18" charset="0"/>
                <a:ea typeface="Times New Roman" panose="02020603050405020304" pitchFamily="18" charset="0"/>
              </a:rPr>
              <a:t/>
            </a:r>
            <a:br>
              <a:rPr lang="en-IN" sz="1800" b="1" dirty="0">
                <a:effectLst/>
                <a:latin typeface="Times New Roman" panose="02020603050405020304" pitchFamily="18" charset="0"/>
                <a:ea typeface="Times New Roman" panose="02020603050405020304" pitchFamily="18" charset="0"/>
              </a:rPr>
            </a:br>
            <a:r>
              <a:rPr lang="en-IN" sz="1800" b="1" dirty="0">
                <a:solidFill>
                  <a:srgbClr val="000000"/>
                </a:solidFill>
                <a:effectLst/>
                <a:latin typeface="Helvetica Neue"/>
                <a:ea typeface="Times New Roman" panose="02020603050405020304" pitchFamily="18" charset="0"/>
              </a:rPr>
              <a:t>from </a:t>
            </a:r>
            <a:r>
              <a:rPr lang="en-IN" sz="1800" b="1" dirty="0" err="1">
                <a:solidFill>
                  <a:srgbClr val="000000"/>
                </a:solidFill>
                <a:effectLst/>
                <a:latin typeface="Helvetica Neue"/>
                <a:ea typeface="Times New Roman" panose="02020603050405020304" pitchFamily="18" charset="0"/>
              </a:rPr>
              <a:t>sklearn.tree</a:t>
            </a:r>
            <a:r>
              <a:rPr lang="en-IN" sz="1800" b="1" dirty="0">
                <a:solidFill>
                  <a:srgbClr val="000000"/>
                </a:solidFill>
                <a:effectLst/>
                <a:latin typeface="Helvetica Neue"/>
                <a:ea typeface="Times New Roman" panose="02020603050405020304" pitchFamily="18" charset="0"/>
              </a:rPr>
              <a:t> import </a:t>
            </a:r>
            <a:r>
              <a:rPr lang="en-IN" sz="1800" b="1" dirty="0" err="1">
                <a:solidFill>
                  <a:srgbClr val="000000"/>
                </a:solidFill>
                <a:effectLst/>
                <a:latin typeface="Helvetica Neue"/>
                <a:ea typeface="Times New Roman" panose="02020603050405020304" pitchFamily="18" charset="0"/>
              </a:rPr>
              <a:t>DecisionTreeClassifier</a:t>
            </a:r>
            <a:r>
              <a:rPr lang="en-IN" sz="1800" b="1" dirty="0">
                <a:effectLst/>
                <a:latin typeface="Times New Roman" panose="02020603050405020304" pitchFamily="18" charset="0"/>
                <a:ea typeface="Times New Roman" panose="02020603050405020304" pitchFamily="18" charset="0"/>
              </a:rPr>
              <a:t/>
            </a:r>
            <a:br>
              <a:rPr lang="en-IN" sz="1800" b="1" dirty="0">
                <a:effectLst/>
                <a:latin typeface="Times New Roman" panose="02020603050405020304" pitchFamily="18" charset="0"/>
                <a:ea typeface="Times New Roman" panose="02020603050405020304" pitchFamily="18" charset="0"/>
              </a:rPr>
            </a:br>
            <a:r>
              <a:rPr lang="en-IN" sz="1800" b="1" dirty="0">
                <a:solidFill>
                  <a:srgbClr val="000000"/>
                </a:solidFill>
                <a:effectLst/>
                <a:latin typeface="Helvetica Neue"/>
                <a:ea typeface="Times New Roman" panose="02020603050405020304" pitchFamily="18" charset="0"/>
              </a:rPr>
              <a:t>from </a:t>
            </a:r>
            <a:r>
              <a:rPr lang="en-IN" sz="1800" b="1" dirty="0" err="1">
                <a:solidFill>
                  <a:srgbClr val="000000"/>
                </a:solidFill>
                <a:effectLst/>
                <a:latin typeface="Helvetica Neue"/>
                <a:ea typeface="Times New Roman" panose="02020603050405020304" pitchFamily="18" charset="0"/>
              </a:rPr>
              <a:t>sklearn.metrics</a:t>
            </a:r>
            <a:r>
              <a:rPr lang="en-IN" sz="1800" b="1" dirty="0">
                <a:solidFill>
                  <a:srgbClr val="000000"/>
                </a:solidFill>
                <a:effectLst/>
                <a:latin typeface="Helvetica Neue"/>
                <a:ea typeface="Times New Roman" panose="02020603050405020304" pitchFamily="18" charset="0"/>
              </a:rPr>
              <a:t> import </a:t>
            </a:r>
            <a:r>
              <a:rPr lang="en-IN" sz="1800" b="1" dirty="0" err="1">
                <a:solidFill>
                  <a:srgbClr val="000000"/>
                </a:solidFill>
                <a:effectLst/>
                <a:latin typeface="Helvetica Neue"/>
                <a:ea typeface="Times New Roman" panose="02020603050405020304" pitchFamily="18" charset="0"/>
              </a:rPr>
              <a:t>confusion_matrix</a:t>
            </a:r>
            <a:r>
              <a:rPr lang="en-IN" sz="1800" b="1" dirty="0">
                <a:effectLst/>
                <a:latin typeface="Times New Roman" panose="02020603050405020304" pitchFamily="18" charset="0"/>
                <a:ea typeface="Times New Roman" panose="02020603050405020304" pitchFamily="18" charset="0"/>
              </a:rPr>
              <a:t/>
            </a:r>
            <a:br>
              <a:rPr lang="en-IN" sz="1800" b="1" dirty="0">
                <a:effectLst/>
                <a:latin typeface="Times New Roman" panose="02020603050405020304" pitchFamily="18" charset="0"/>
                <a:ea typeface="Times New Roman" panose="02020603050405020304" pitchFamily="18" charset="0"/>
              </a:rPr>
            </a:br>
            <a:r>
              <a:rPr lang="en-IN" sz="1800" b="1" dirty="0">
                <a:solidFill>
                  <a:srgbClr val="000000"/>
                </a:solidFill>
                <a:effectLst/>
                <a:latin typeface="Helvetica Neue"/>
                <a:ea typeface="Times New Roman" panose="02020603050405020304" pitchFamily="18" charset="0"/>
              </a:rPr>
              <a:t>from </a:t>
            </a:r>
            <a:r>
              <a:rPr lang="en-IN" sz="1800" b="1" dirty="0" err="1">
                <a:solidFill>
                  <a:srgbClr val="000000"/>
                </a:solidFill>
                <a:effectLst/>
                <a:latin typeface="Helvetica Neue"/>
                <a:ea typeface="Times New Roman" panose="02020603050405020304" pitchFamily="18" charset="0"/>
              </a:rPr>
              <a:t>sklearn.tree</a:t>
            </a:r>
            <a:r>
              <a:rPr lang="en-IN" sz="1800" b="1" dirty="0">
                <a:solidFill>
                  <a:srgbClr val="000000"/>
                </a:solidFill>
                <a:effectLst/>
                <a:latin typeface="Helvetica Neue"/>
                <a:ea typeface="Times New Roman" panose="02020603050405020304" pitchFamily="18" charset="0"/>
              </a:rPr>
              <a:t> import </a:t>
            </a:r>
            <a:r>
              <a:rPr lang="en-IN" sz="1800" b="1" dirty="0" err="1">
                <a:solidFill>
                  <a:srgbClr val="000000"/>
                </a:solidFill>
                <a:effectLst/>
                <a:latin typeface="Helvetica Neue"/>
                <a:ea typeface="Times New Roman" panose="02020603050405020304" pitchFamily="18" charset="0"/>
              </a:rPr>
              <a:t>DecisionTreeClassifier</a:t>
            </a:r>
            <a:r>
              <a:rPr lang="en-IN" sz="1800" b="1" dirty="0">
                <a:solidFill>
                  <a:srgbClr val="000000"/>
                </a:solidFill>
                <a:effectLst/>
                <a:latin typeface="Helvetica Neue"/>
                <a:ea typeface="Times New Roman" panose="02020603050405020304" pitchFamily="18" charset="0"/>
              </a:rPr>
              <a:t>, </a:t>
            </a:r>
            <a:r>
              <a:rPr lang="en-IN" sz="1800" b="1" dirty="0" err="1">
                <a:solidFill>
                  <a:srgbClr val="000000"/>
                </a:solidFill>
                <a:effectLst/>
                <a:latin typeface="Helvetica Neue"/>
                <a:ea typeface="Times New Roman" panose="02020603050405020304" pitchFamily="18" charset="0"/>
              </a:rPr>
              <a:t>export_graphviz</a:t>
            </a:r>
            <a:r>
              <a:rPr lang="en-IN" sz="1800" b="1" dirty="0">
                <a:solidFill>
                  <a:srgbClr val="000000"/>
                </a:solidFill>
                <a:effectLst/>
                <a:latin typeface="Helvetica Neue"/>
                <a:ea typeface="Times New Roman" panose="02020603050405020304" pitchFamily="18" charset="0"/>
              </a:rPr>
              <a:t>, </a:t>
            </a:r>
            <a:r>
              <a:rPr lang="en-IN" sz="1800" b="1" dirty="0" err="1">
                <a:solidFill>
                  <a:srgbClr val="000000"/>
                </a:solidFill>
                <a:effectLst/>
                <a:latin typeface="Helvetica Neue"/>
                <a:ea typeface="Times New Roman" panose="02020603050405020304" pitchFamily="18" charset="0"/>
              </a:rPr>
              <a:t>export_text</a:t>
            </a:r>
            <a:r>
              <a:rPr lang="en-IN" sz="1800" b="1" dirty="0">
                <a:effectLst/>
                <a:latin typeface="Times New Roman" panose="02020603050405020304" pitchFamily="18" charset="0"/>
                <a:ea typeface="Times New Roman" panose="02020603050405020304" pitchFamily="18" charset="0"/>
              </a:rPr>
              <a:t/>
            </a:r>
            <a:br>
              <a:rPr lang="en-IN" sz="1800" b="1" dirty="0">
                <a:effectLst/>
                <a:latin typeface="Times New Roman" panose="02020603050405020304" pitchFamily="18" charset="0"/>
                <a:ea typeface="Times New Roman" panose="02020603050405020304" pitchFamily="18" charset="0"/>
              </a:rPr>
            </a:br>
            <a:r>
              <a:rPr lang="en-IN" sz="1800" b="1" dirty="0">
                <a:effectLst/>
                <a:latin typeface="Calibri" panose="020F0502020204030204" pitchFamily="34" charset="0"/>
                <a:ea typeface="Calibri" panose="020F0502020204030204" pitchFamily="34" charset="0"/>
                <a:cs typeface="Times New Roman" panose="02020603050405020304" pitchFamily="18" charset="0"/>
              </a:rPr>
              <a:t>from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sklearn.neighbors</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import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KNeighborsClassifier</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a:r>
            <a:br>
              <a:rPr lang="en-IN" sz="1800" b="1" dirty="0">
                <a:effectLst/>
                <a:latin typeface="Calibri" panose="020F0502020204030204" pitchFamily="34" charset="0"/>
                <a:ea typeface="Calibri" panose="020F0502020204030204" pitchFamily="34" charset="0"/>
                <a:cs typeface="Times New Roman" panose="02020603050405020304" pitchFamily="18" charset="0"/>
              </a:rPr>
            </a:br>
            <a:r>
              <a:rPr lang="en-IN" sz="1800" b="1" dirty="0">
                <a:effectLst/>
                <a:latin typeface="Calibri" panose="020F0502020204030204" pitchFamily="34" charset="0"/>
                <a:ea typeface="Calibri" panose="020F0502020204030204" pitchFamily="34" charset="0"/>
                <a:cs typeface="Times New Roman" panose="02020603050405020304" pitchFamily="18" charset="0"/>
              </a:rPr>
              <a:t>from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sklearn.model_selection</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import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GridSearchCV</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train_test_split</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a:r>
            <a:br>
              <a:rPr lang="en-IN" sz="1800" b="1" dirty="0">
                <a:effectLst/>
                <a:latin typeface="Calibri" panose="020F0502020204030204" pitchFamily="34" charset="0"/>
                <a:ea typeface="Calibri" panose="020F0502020204030204" pitchFamily="34" charset="0"/>
                <a:cs typeface="Times New Roman" panose="02020603050405020304" pitchFamily="18" charset="0"/>
              </a:rPr>
            </a:br>
            <a:r>
              <a:rPr lang="en-IN" sz="1800" b="1" dirty="0">
                <a:effectLst/>
                <a:latin typeface="Calibri" panose="020F0502020204030204" pitchFamily="34" charset="0"/>
                <a:ea typeface="Calibri" panose="020F0502020204030204" pitchFamily="34" charset="0"/>
                <a:cs typeface="Times New Roman" panose="02020603050405020304" pitchFamily="18" charset="0"/>
              </a:rPr>
              <a:t>from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sklearn.preprocessing</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import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StandardScaler</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minmax_scale</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a:r>
            <a:br>
              <a:rPr lang="en-IN" sz="1800" b="1" dirty="0">
                <a:effectLst/>
                <a:latin typeface="Calibri" panose="020F0502020204030204" pitchFamily="34" charset="0"/>
                <a:ea typeface="Calibri" panose="020F0502020204030204" pitchFamily="34" charset="0"/>
                <a:cs typeface="Times New Roman" panose="02020603050405020304" pitchFamily="18" charset="0"/>
              </a:rPr>
            </a:br>
            <a:r>
              <a:rPr lang="en-IN" sz="1800" b="1" dirty="0">
                <a:effectLst/>
                <a:latin typeface="Calibri" panose="020F0502020204030204" pitchFamily="34" charset="0"/>
                <a:ea typeface="Calibri" panose="020F0502020204030204" pitchFamily="34" charset="0"/>
                <a:cs typeface="Times New Roman" panose="02020603050405020304" pitchFamily="18" charset="0"/>
              </a:rPr>
              <a:t/>
            </a:r>
            <a:br>
              <a:rPr lang="en-IN" sz="1800" b="1" dirty="0">
                <a:effectLst/>
                <a:latin typeface="Calibri" panose="020F0502020204030204" pitchFamily="34" charset="0"/>
                <a:ea typeface="Calibri" panose="020F0502020204030204" pitchFamily="34" charset="0"/>
                <a:cs typeface="Times New Roman" panose="02020603050405020304" pitchFamily="18" charset="0"/>
              </a:rPr>
            </a:br>
            <a:r>
              <a:rPr lang="en-IN" sz="1800" b="1" dirty="0">
                <a:solidFill>
                  <a:srgbClr val="000000"/>
                </a:solidFill>
                <a:effectLst/>
                <a:latin typeface="Helvetica Neue"/>
                <a:ea typeface="Calibri" panose="020F0502020204030204" pitchFamily="34" charset="0"/>
                <a:cs typeface="Times New Roman" panose="02020603050405020304" pitchFamily="18" charset="0"/>
              </a:rPr>
              <a:t>K-Nearest </a:t>
            </a:r>
            <a:r>
              <a:rPr lang="en-IN" sz="1800" b="1" dirty="0" err="1">
                <a:solidFill>
                  <a:srgbClr val="000000"/>
                </a:solidFill>
                <a:effectLst/>
                <a:latin typeface="Helvetica Neue"/>
                <a:ea typeface="Calibri" panose="020F0502020204030204" pitchFamily="34" charset="0"/>
                <a:cs typeface="Times New Roman" panose="02020603050405020304" pitchFamily="18" charset="0"/>
              </a:rPr>
              <a:t>Neighbors</a:t>
            </a:r>
            <a:r>
              <a:rPr lang="en-IN" sz="1800" b="1" dirty="0">
                <a:solidFill>
                  <a:srgbClr val="000000"/>
                </a:solidFill>
                <a:effectLst/>
                <a:latin typeface="Helvetica Neue"/>
                <a:ea typeface="Calibri" panose="020F0502020204030204" pitchFamily="34" charset="0"/>
                <a:cs typeface="Times New Roman" panose="02020603050405020304" pitchFamily="18" charset="0"/>
              </a:rPr>
              <a:t> Classifier:</a:t>
            </a:r>
            <a:br>
              <a:rPr lang="en-IN" sz="1800" b="1" dirty="0">
                <a:solidFill>
                  <a:srgbClr val="000000"/>
                </a:solidFill>
                <a:effectLst/>
                <a:latin typeface="Helvetica Neue"/>
                <a:ea typeface="Calibri" panose="020F0502020204030204" pitchFamily="34" charset="0"/>
                <a:cs typeface="Times New Roman" panose="02020603050405020304" pitchFamily="18" charset="0"/>
              </a:rPr>
            </a:br>
            <a:r>
              <a:rPr lang="en-IN" sz="1800" b="1" dirty="0">
                <a:effectLst/>
                <a:latin typeface="Calibri" panose="020F0502020204030204" pitchFamily="34" charset="0"/>
                <a:ea typeface="Calibri" panose="020F0502020204030204" pitchFamily="34" charset="0"/>
                <a:cs typeface="Times New Roman" panose="02020603050405020304" pitchFamily="18" charset="0"/>
              </a:rPr>
              <a:t/>
            </a:r>
            <a:br>
              <a:rPr lang="en-IN" sz="1800" b="1" dirty="0">
                <a:effectLst/>
                <a:latin typeface="Calibri" panose="020F0502020204030204" pitchFamily="34" charset="0"/>
                <a:ea typeface="Calibri" panose="020F0502020204030204" pitchFamily="34" charset="0"/>
                <a:cs typeface="Times New Roman" panose="02020603050405020304" pitchFamily="18" charset="0"/>
              </a:rPr>
            </a:br>
            <a:r>
              <a:rPr lang="en-IN" sz="1800" b="1" dirty="0">
                <a:effectLst/>
                <a:latin typeface="Calibri" panose="020F0502020204030204" pitchFamily="34" charset="0"/>
                <a:ea typeface="Calibri" panose="020F0502020204030204" pitchFamily="34" charset="0"/>
                <a:cs typeface="Times New Roman" panose="02020603050405020304" pitchFamily="18" charset="0"/>
              </a:rPr>
              <a:t>from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sklearn.neighbors</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import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KNeighborsClassifier</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a:r>
            <a:br>
              <a:rPr lang="en-IN" sz="1800" b="1" dirty="0">
                <a:effectLst/>
                <a:latin typeface="Calibri" panose="020F0502020204030204" pitchFamily="34" charset="0"/>
                <a:ea typeface="Calibri" panose="020F0502020204030204" pitchFamily="34" charset="0"/>
                <a:cs typeface="Times New Roman" panose="02020603050405020304" pitchFamily="18" charset="0"/>
              </a:rPr>
            </a:br>
            <a:r>
              <a:rPr lang="en-IN" sz="1800" b="1" dirty="0">
                <a:effectLst/>
                <a:latin typeface="Calibri" panose="020F0502020204030204" pitchFamily="34" charset="0"/>
                <a:ea typeface="Calibri" panose="020F0502020204030204" pitchFamily="34" charset="0"/>
                <a:cs typeface="Times New Roman" panose="02020603050405020304" pitchFamily="18" charset="0"/>
              </a:rPr>
              <a:t>from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sklearn.model_selection</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import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GridSearchCV</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train_test_split</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a:r>
            <a:br>
              <a:rPr lang="en-IN" sz="1800" b="1" dirty="0">
                <a:effectLst/>
                <a:latin typeface="Calibri" panose="020F0502020204030204" pitchFamily="34" charset="0"/>
                <a:ea typeface="Calibri" panose="020F0502020204030204" pitchFamily="34" charset="0"/>
                <a:cs typeface="Times New Roman" panose="02020603050405020304" pitchFamily="18" charset="0"/>
              </a:rPr>
            </a:br>
            <a:r>
              <a:rPr lang="en-IN" sz="1800" b="1" dirty="0">
                <a:effectLst/>
                <a:latin typeface="Calibri" panose="020F0502020204030204" pitchFamily="34" charset="0"/>
                <a:ea typeface="Calibri" panose="020F0502020204030204" pitchFamily="34" charset="0"/>
                <a:cs typeface="Times New Roman" panose="02020603050405020304" pitchFamily="18" charset="0"/>
              </a:rPr>
              <a:t>from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sklearn.preprocessing</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import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StandardScaler</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minmax_scale</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a:r>
            <a:br>
              <a:rPr lang="en-IN" sz="1800" b="1" dirty="0">
                <a:effectLst/>
                <a:latin typeface="Calibri" panose="020F0502020204030204" pitchFamily="34" charset="0"/>
                <a:ea typeface="Calibri" panose="020F0502020204030204" pitchFamily="34" charset="0"/>
                <a:cs typeface="Times New Roman" panose="02020603050405020304" pitchFamily="18" charset="0"/>
              </a:rPr>
            </a:br>
            <a:r>
              <a:rPr lang="en-IN" sz="1800" b="1" dirty="0">
                <a:effectLst/>
                <a:latin typeface="Calibri" panose="020F0502020204030204" pitchFamily="34" charset="0"/>
                <a:ea typeface="Calibri" panose="020F0502020204030204" pitchFamily="34" charset="0"/>
                <a:cs typeface="Times New Roman" panose="02020603050405020304" pitchFamily="18" charset="0"/>
              </a:rPr>
              <a:t/>
            </a:r>
            <a:br>
              <a:rPr lang="en-IN" sz="1800" b="1" dirty="0">
                <a:effectLst/>
                <a:latin typeface="Calibri" panose="020F0502020204030204" pitchFamily="34" charset="0"/>
                <a:ea typeface="Calibri" panose="020F0502020204030204" pitchFamily="34" charset="0"/>
                <a:cs typeface="Times New Roman" panose="02020603050405020304" pitchFamily="18" charset="0"/>
              </a:rPr>
            </a:br>
            <a:r>
              <a:rPr lang="en-IN" sz="1800" b="1" dirty="0">
                <a:solidFill>
                  <a:srgbClr val="000000"/>
                </a:solidFill>
                <a:effectLst/>
                <a:latin typeface="Helvetica Neue"/>
                <a:ea typeface="Calibri" panose="020F0502020204030204" pitchFamily="34" charset="0"/>
                <a:cs typeface="Times New Roman" panose="02020603050405020304" pitchFamily="18" charset="0"/>
              </a:rPr>
              <a:t>Random Forest Classifier:</a:t>
            </a:r>
            <a:br>
              <a:rPr lang="en-IN" sz="1800" b="1" dirty="0">
                <a:solidFill>
                  <a:srgbClr val="000000"/>
                </a:solidFill>
                <a:effectLst/>
                <a:latin typeface="Helvetica Neue"/>
                <a:ea typeface="Calibri" panose="020F0502020204030204" pitchFamily="34" charset="0"/>
                <a:cs typeface="Times New Roman" panose="02020603050405020304" pitchFamily="18" charset="0"/>
              </a:rPr>
            </a:br>
            <a:r>
              <a:rPr lang="en-IN" sz="1800" b="1" dirty="0">
                <a:effectLst/>
                <a:latin typeface="Calibri" panose="020F0502020204030204" pitchFamily="34" charset="0"/>
                <a:ea typeface="Calibri" panose="020F0502020204030204" pitchFamily="34" charset="0"/>
                <a:cs typeface="Times New Roman" panose="02020603050405020304" pitchFamily="18" charset="0"/>
              </a:rPr>
              <a:t/>
            </a:r>
            <a:br>
              <a:rPr lang="en-IN" sz="1800" b="1" dirty="0">
                <a:effectLst/>
                <a:latin typeface="Calibri" panose="020F0502020204030204" pitchFamily="34" charset="0"/>
                <a:ea typeface="Calibri" panose="020F0502020204030204" pitchFamily="34" charset="0"/>
                <a:cs typeface="Times New Roman" panose="02020603050405020304" pitchFamily="18" charset="0"/>
              </a:rPr>
            </a:br>
            <a:r>
              <a:rPr lang="en-IN" sz="1800" b="1" dirty="0">
                <a:effectLst/>
                <a:latin typeface="Calibri" panose="020F0502020204030204" pitchFamily="34" charset="0"/>
                <a:ea typeface="Calibri" panose="020F0502020204030204" pitchFamily="34" charset="0"/>
                <a:cs typeface="Times New Roman" panose="02020603050405020304" pitchFamily="18" charset="0"/>
              </a:rPr>
              <a:t>from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sklearn.ensemble</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import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RandomForestClassifier</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a:r>
            <a:br>
              <a:rPr lang="en-IN" sz="1800" b="1" dirty="0">
                <a:effectLst/>
                <a:latin typeface="Calibri" panose="020F0502020204030204" pitchFamily="34" charset="0"/>
                <a:ea typeface="Calibri" panose="020F0502020204030204" pitchFamily="34" charset="0"/>
                <a:cs typeface="Times New Roman" panose="02020603050405020304" pitchFamily="18" charset="0"/>
              </a:rPr>
            </a:br>
            <a:r>
              <a:rPr lang="en-IN" sz="1800" b="1" dirty="0">
                <a:solidFill>
                  <a:srgbClr val="000000"/>
                </a:solidFill>
                <a:effectLst/>
                <a:latin typeface="Helvetica Neue"/>
                <a:ea typeface="Calibri" panose="020F0502020204030204" pitchFamily="34" charset="0"/>
                <a:cs typeface="Times New Roman" panose="02020603050405020304" pitchFamily="18" charset="0"/>
              </a:rPr>
              <a:t>Naive Bayes Algorithm:</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a:r>
            <a:br>
              <a:rPr lang="en-IN" sz="1800" b="1" dirty="0">
                <a:effectLst/>
                <a:latin typeface="Calibri" panose="020F0502020204030204" pitchFamily="34" charset="0"/>
                <a:ea typeface="Calibri" panose="020F0502020204030204" pitchFamily="34" charset="0"/>
                <a:cs typeface="Times New Roman" panose="02020603050405020304" pitchFamily="18" charset="0"/>
              </a:rPr>
            </a:br>
            <a:r>
              <a:rPr lang="en-IN" sz="1800" b="1" dirty="0">
                <a:effectLst/>
                <a:latin typeface="Calibri" panose="020F0502020204030204" pitchFamily="34" charset="0"/>
                <a:ea typeface="Calibri" panose="020F0502020204030204" pitchFamily="34" charset="0"/>
                <a:cs typeface="Times New Roman" panose="02020603050405020304" pitchFamily="18" charset="0"/>
              </a:rPr>
              <a:t>from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sklearn.naive_bayes</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import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GaussianNB</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a:t>
            </a:r>
            <a:br>
              <a:rPr lang="en-IN" sz="1800" b="1" dirty="0">
                <a:effectLst/>
                <a:latin typeface="Calibri" panose="020F0502020204030204" pitchFamily="34" charset="0"/>
                <a:ea typeface="Calibri" panose="020F0502020204030204" pitchFamily="34" charset="0"/>
                <a:cs typeface="Times New Roman" panose="02020603050405020304" pitchFamily="18" charset="0"/>
              </a:rPr>
            </a:b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gnb</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GaussianNB</a:t>
            </a:r>
            <a:r>
              <a:rPr lang="en-IN" sz="1800" b="1" dirty="0">
                <a:effectLst/>
                <a:latin typeface="Calibri" panose="020F0502020204030204" pitchFamily="34" charset="0"/>
                <a:ea typeface="Calibri" panose="020F0502020204030204" pitchFamily="34" charset="0"/>
                <a:cs typeface="Times New Roman" panose="02020603050405020304" pitchFamily="18" charset="0"/>
              </a:rPr>
              <a:t>()</a:t>
            </a:r>
            <a:r>
              <a:rPr lang="en-IN" sz="1800" dirty="0">
                <a:effectLst/>
                <a:latin typeface="Calibri" panose="020F0502020204030204" pitchFamily="34" charset="0"/>
                <a:ea typeface="Calibri" panose="020F0502020204030204" pitchFamily="34" charset="0"/>
                <a:cs typeface="Times New Roman" panose="02020603050405020304" pitchFamily="18" charset="0"/>
              </a:rPr>
              <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IN" sz="1800" dirty="0">
                <a:effectLst/>
                <a:latin typeface="Calibri" panose="020F0502020204030204" pitchFamily="34" charset="0"/>
                <a:ea typeface="Calibri" panose="020F0502020204030204" pitchFamily="34" charset="0"/>
                <a:cs typeface="Times New Roman" panose="02020603050405020304" pitchFamily="18" charset="0"/>
              </a:rPr>
              <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b="1" dirty="0"/>
              <a:t/>
            </a:r>
            <a:br>
              <a:rPr lang="en-US" sz="1800" b="1" dirty="0"/>
            </a:br>
            <a:endParaRPr lang="en-US" sz="1800" b="1"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MOHANKUMARMPT\Downloads\WhatsApp Image 2024-07-13 at 7.44.01 PM.jpeg"/>
          <p:cNvPicPr>
            <a:picLocks noGrp="1" noChangeAspect="1" noChangeArrowheads="1"/>
          </p:cNvPicPr>
          <p:nvPr>
            <p:ph idx="1"/>
          </p:nvPr>
        </p:nvPicPr>
        <p:blipFill>
          <a:blip r:embed="rId2"/>
          <a:srcRect/>
          <a:stretch>
            <a:fillRect/>
          </a:stretch>
        </p:blipFill>
        <p:spPr bwMode="auto">
          <a:xfrm>
            <a:off x="285720" y="1357298"/>
            <a:ext cx="8572560" cy="4714908"/>
          </a:xfrm>
          <a:prstGeom prst="rect">
            <a:avLst/>
          </a:prstGeom>
          <a:noFill/>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0042"/>
            <a:ext cx="8229600" cy="6000792"/>
          </a:xfrm>
        </p:spPr>
        <p:txBody>
          <a:bodyPr/>
          <a:lstStyle/>
          <a:p>
            <a:endParaRPr lang="en-US" dirty="0"/>
          </a:p>
        </p:txBody>
      </p:sp>
      <p:pic>
        <p:nvPicPr>
          <p:cNvPr id="2050" name="Picture 2" descr="C:\Users\MOHANKUMARMPT\Downloads\WhatsApp Image 2024-07-13 at 7.44.30 PM.jpeg"/>
          <p:cNvPicPr>
            <a:picLocks noChangeAspect="1" noChangeArrowheads="1"/>
          </p:cNvPicPr>
          <p:nvPr/>
        </p:nvPicPr>
        <p:blipFill>
          <a:blip r:embed="rId2"/>
          <a:srcRect/>
          <a:stretch>
            <a:fillRect/>
          </a:stretch>
        </p:blipFill>
        <p:spPr bwMode="auto">
          <a:xfrm>
            <a:off x="357158" y="1142984"/>
            <a:ext cx="8501122" cy="5143536"/>
          </a:xfrm>
          <a:prstGeom prst="rect">
            <a:avLst/>
          </a:prstGeom>
          <a:noFill/>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71700" y="764373"/>
            <a:ext cx="6377940" cy="1512499"/>
          </a:xfrm>
        </p:spPr>
        <p:txBody>
          <a:bodyPr>
            <a:normAutofit fontScale="90000"/>
          </a:bodyPr>
          <a:lstStyle/>
          <a:p>
            <a:r>
              <a:rPr lang="en-US" b="1" dirty="0">
                <a:solidFill>
                  <a:srgbClr val="FC60DE"/>
                </a:solidFill>
              </a:rPr>
              <a:t>Importing the data from an external source into the Python environment</a:t>
            </a:r>
          </a:p>
        </p:txBody>
      </p:sp>
      <p:sp>
        <p:nvSpPr>
          <p:cNvPr id="4" name="Content Placeholder 3"/>
          <p:cNvSpPr>
            <a:spLocks noGrp="1"/>
          </p:cNvSpPr>
          <p:nvPr>
            <p:ph idx="1"/>
          </p:nvPr>
        </p:nvSpPr>
        <p:spPr>
          <a:xfrm>
            <a:off x="457200" y="2852936"/>
            <a:ext cx="8229600" cy="3273227"/>
          </a:xfrm>
        </p:spPr>
        <p:txBody>
          <a:bodyPr/>
          <a:lstStyle/>
          <a:p>
            <a:pPr lvl="0"/>
            <a:r>
              <a:rPr lang="en-IN" b="1" dirty="0"/>
              <a:t>To import data from an external source into a python environment, we use various methods depending on the type and format of the data.</a:t>
            </a:r>
            <a:endParaRPr lang="en-US" b="1" dirty="0"/>
          </a:p>
          <a:p>
            <a:r>
              <a:rPr lang="en-IN" b="1" dirty="0"/>
              <a:t>In this project data is in the format of </a:t>
            </a:r>
            <a:r>
              <a:rPr lang="en-IN" b="1" dirty="0" err="1"/>
              <a:t>csv</a:t>
            </a:r>
            <a:r>
              <a:rPr lang="en-IN" b="1" dirty="0"/>
              <a:t> file. To read  </a:t>
            </a:r>
            <a:r>
              <a:rPr lang="en-IN" b="1" dirty="0" err="1"/>
              <a:t>csv</a:t>
            </a:r>
            <a:r>
              <a:rPr lang="en-IN" b="1" dirty="0"/>
              <a:t> files using  the </a:t>
            </a:r>
            <a:r>
              <a:rPr lang="en-IN" b="1" dirty="0" err="1"/>
              <a:t>read_csv</a:t>
            </a:r>
            <a:r>
              <a:rPr lang="en-IN" b="1" dirty="0"/>
              <a:t>() function</a:t>
            </a:r>
            <a:endParaRPr lang="en-US" b="1"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0042"/>
            <a:ext cx="8229600" cy="4714908"/>
          </a:xfrm>
        </p:spPr>
        <p:txBody>
          <a:bodyPr/>
          <a:lstStyle/>
          <a:p>
            <a:endParaRPr lang="en-US" dirty="0"/>
          </a:p>
        </p:txBody>
      </p:sp>
      <p:pic>
        <p:nvPicPr>
          <p:cNvPr id="3074" name="Picture 2" descr="C:\Users\MOHANKUMARMPT\Downloads\WhatsApp Image 2024-07-13 at 7.45.03 PM.jpeg"/>
          <p:cNvPicPr>
            <a:picLocks noChangeAspect="1" noChangeArrowheads="1"/>
          </p:cNvPicPr>
          <p:nvPr/>
        </p:nvPicPr>
        <p:blipFill>
          <a:blip r:embed="rId2"/>
          <a:srcRect/>
          <a:stretch>
            <a:fillRect/>
          </a:stretch>
        </p:blipFill>
        <p:spPr bwMode="auto">
          <a:xfrm>
            <a:off x="357158" y="1500174"/>
            <a:ext cx="8572560" cy="3786213"/>
          </a:xfrm>
          <a:prstGeom prst="rect">
            <a:avLst/>
          </a:prstGeom>
          <a:noFill/>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3568" y="1214422"/>
            <a:ext cx="8229600" cy="892463"/>
          </a:xfrm>
        </p:spPr>
        <p:txBody>
          <a:bodyPr>
            <a:normAutofit fontScale="90000"/>
          </a:bodyPr>
          <a:lstStyle/>
          <a:p>
            <a:r>
              <a:rPr lang="en-US" b="1" dirty="0">
                <a:solidFill>
                  <a:srgbClr val="FC60DE"/>
                </a:solidFill>
              </a:rPr>
              <a:t>Renaming the variables as per the Naming conversion.</a:t>
            </a:r>
            <a:r>
              <a:rPr lang="en-US" dirty="0">
                <a:solidFill>
                  <a:srgbClr val="FC60DE"/>
                </a:solidFill>
              </a:rPr>
              <a:t/>
            </a:r>
            <a:br>
              <a:rPr lang="en-US" dirty="0">
                <a:solidFill>
                  <a:srgbClr val="FC60DE"/>
                </a:solidFill>
              </a:rPr>
            </a:br>
            <a:endParaRPr lang="en-US" dirty="0">
              <a:solidFill>
                <a:srgbClr val="FC60DE"/>
              </a:solidFill>
            </a:endParaRPr>
          </a:p>
        </p:txBody>
      </p:sp>
      <p:sp>
        <p:nvSpPr>
          <p:cNvPr id="4" name="Content Placeholder 3"/>
          <p:cNvSpPr>
            <a:spLocks noGrp="1"/>
          </p:cNvSpPr>
          <p:nvPr>
            <p:ph idx="1"/>
          </p:nvPr>
        </p:nvSpPr>
        <p:spPr>
          <a:xfrm>
            <a:off x="457200" y="2643182"/>
            <a:ext cx="8229600" cy="3286148"/>
          </a:xfrm>
        </p:spPr>
        <p:txBody>
          <a:bodyPr/>
          <a:lstStyle/>
          <a:p>
            <a:pPr lvl="0"/>
            <a:r>
              <a:rPr lang="en-IN" b="1" dirty="0"/>
              <a:t>According to the naming conversion :</a:t>
            </a:r>
            <a:endParaRPr lang="en-US" dirty="0"/>
          </a:p>
          <a:p>
            <a:pPr lvl="0"/>
            <a:r>
              <a:rPr lang="en-IN" b="1" dirty="0"/>
              <a:t>Names should be starting with alphabets.</a:t>
            </a:r>
            <a:endParaRPr lang="en-US" dirty="0"/>
          </a:p>
          <a:p>
            <a:pPr lvl="0"/>
            <a:r>
              <a:rPr lang="en-IN" b="1" dirty="0"/>
              <a:t>Do not use special characters except underscore.</a:t>
            </a:r>
            <a:endParaRPr lang="en-US" dirty="0"/>
          </a:p>
          <a:p>
            <a:pPr lvl="0"/>
            <a:r>
              <a:rPr lang="en-IN" b="1" dirty="0"/>
              <a:t>There is no spacing between the names.</a:t>
            </a:r>
            <a:endParaRPr lang="en-US" dirty="0"/>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20" y="548680"/>
            <a:ext cx="8401080" cy="522866"/>
          </a:xfrm>
        </p:spPr>
        <p:txBody>
          <a:bodyPr>
            <a:normAutofit fontScale="90000"/>
          </a:bodyPr>
          <a:lstStyle/>
          <a:p>
            <a:pPr algn="ctr"/>
            <a:r>
              <a:rPr lang="en-IN" b="1" dirty="0" smtClean="0">
                <a:solidFill>
                  <a:srgbClr val="FFC000"/>
                </a:solidFill>
              </a:rPr>
              <a:t>       </a:t>
            </a:r>
            <a:endParaRPr lang="en-US" b="1" dirty="0">
              <a:solidFill>
                <a:srgbClr val="FFC000"/>
              </a:solidFill>
            </a:endParaRPr>
          </a:p>
        </p:txBody>
      </p:sp>
      <p:sp>
        <p:nvSpPr>
          <p:cNvPr id="4" name="Content Placeholder 3"/>
          <p:cNvSpPr>
            <a:spLocks noGrp="1"/>
          </p:cNvSpPr>
          <p:nvPr>
            <p:ph idx="1"/>
          </p:nvPr>
        </p:nvSpPr>
        <p:spPr>
          <a:xfrm>
            <a:off x="457200" y="1785926"/>
            <a:ext cx="8229600" cy="4739418"/>
          </a:xfrm>
        </p:spPr>
        <p:txBody>
          <a:bodyPr>
            <a:normAutofit/>
          </a:bodyPr>
          <a:lstStyle/>
          <a:p>
            <a:endParaRPr lang="en-US" dirty="0"/>
          </a:p>
        </p:txBody>
      </p:sp>
      <p:pic>
        <p:nvPicPr>
          <p:cNvPr id="5" name="Picture 2" descr="C:\Users\MOHANKUMARMPT\Downloads\obj1.PNG">
            <a:extLst>
              <a:ext uri="{FF2B5EF4-FFF2-40B4-BE49-F238E27FC236}">
                <a16:creationId xmlns="" xmlns:a16="http://schemas.microsoft.com/office/drawing/2014/main" id="{AA305B43-9A70-47CC-9E71-55B8C2D3836F}"/>
              </a:ext>
            </a:extLst>
          </p:cNvPr>
          <p:cNvPicPr>
            <a:picLocks noChangeAspect="1" noChangeArrowheads="1"/>
          </p:cNvPicPr>
          <p:nvPr/>
        </p:nvPicPr>
        <p:blipFill>
          <a:blip r:embed="rId3"/>
          <a:stretch>
            <a:fillRect/>
          </a:stretch>
        </p:blipFill>
        <p:spPr bwMode="auto">
          <a:xfrm>
            <a:off x="357158" y="1428736"/>
            <a:ext cx="8286808" cy="4714908"/>
          </a:xfrm>
          <a:prstGeom prst="rect">
            <a:avLst/>
          </a:prstGeom>
          <a:noFill/>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71546"/>
            <a:ext cx="8229600" cy="4857784"/>
          </a:xfrm>
        </p:spPr>
        <p:txBody>
          <a:bodyPr>
            <a:normAutofit/>
          </a:bodyPr>
          <a:lstStyle/>
          <a:p>
            <a:endParaRPr lang="en-US" dirty="0"/>
          </a:p>
        </p:txBody>
      </p:sp>
      <p:pic>
        <p:nvPicPr>
          <p:cNvPr id="4098" name="Picture 2" descr="C:\Users\MOHANKUMARMPT\Downloads\WhatsApp Image 2024-07-13 at 7.45.35 PM.jpeg"/>
          <p:cNvPicPr>
            <a:picLocks noChangeAspect="1" noChangeArrowheads="1"/>
          </p:cNvPicPr>
          <p:nvPr/>
        </p:nvPicPr>
        <p:blipFill>
          <a:blip r:embed="rId2"/>
          <a:srcRect/>
          <a:stretch>
            <a:fillRect/>
          </a:stretch>
        </p:blipFill>
        <p:spPr bwMode="auto">
          <a:xfrm>
            <a:off x="500034" y="1142984"/>
            <a:ext cx="8143932" cy="4572032"/>
          </a:xfrm>
          <a:prstGeom prst="rect">
            <a:avLst/>
          </a:prstGeom>
          <a:noFill/>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b="1" dirty="0">
                <a:solidFill>
                  <a:srgbClr val="FC60DE"/>
                </a:solidFill>
              </a:rPr>
              <a:t>In this </a:t>
            </a:r>
            <a:r>
              <a:rPr lang="en-IN" b="1" dirty="0" smtClean="0">
                <a:solidFill>
                  <a:srgbClr val="FC60DE"/>
                </a:solidFill>
              </a:rPr>
              <a:t>Data follows </a:t>
            </a:r>
            <a:r>
              <a:rPr lang="en-IN" b="1" dirty="0">
                <a:solidFill>
                  <a:srgbClr val="FC60DE"/>
                </a:solidFill>
              </a:rPr>
              <a:t>the naming conversion</a:t>
            </a:r>
            <a:endParaRPr lang="en-US" b="1" dirty="0">
              <a:solidFill>
                <a:srgbClr val="FC60DE"/>
              </a:solidFill>
            </a:endParaRPr>
          </a:p>
        </p:txBody>
      </p:sp>
      <p:sp>
        <p:nvSpPr>
          <p:cNvPr id="4" name="Content Placeholder 3"/>
          <p:cNvSpPr>
            <a:spLocks noGrp="1"/>
          </p:cNvSpPr>
          <p:nvPr>
            <p:ph idx="1"/>
          </p:nvPr>
        </p:nvSpPr>
        <p:spPr/>
        <p:txBody>
          <a:bodyPr/>
          <a:lstStyle/>
          <a:p>
            <a:pPr lvl="0"/>
            <a:r>
              <a:rPr lang="en-IN" b="1" dirty="0"/>
              <a:t>Getting  the summary of the data frame , data.info() is used to get the concise summary of the </a:t>
            </a:r>
            <a:r>
              <a:rPr lang="en-IN" b="1" dirty="0" smtClean="0"/>
              <a:t>Data </a:t>
            </a:r>
            <a:r>
              <a:rPr lang="en-IN" b="1" dirty="0"/>
              <a:t>frame.</a:t>
            </a:r>
            <a:endParaRPr lang="en-US" dirty="0"/>
          </a:p>
          <a:p>
            <a:pPr lvl="0"/>
            <a:r>
              <a:rPr lang="en-IN" b="1" dirty="0"/>
              <a:t>It provide information such as :</a:t>
            </a:r>
            <a:endParaRPr lang="en-US" dirty="0"/>
          </a:p>
          <a:p>
            <a:pPr lvl="0"/>
            <a:r>
              <a:rPr lang="en-IN" b="1" dirty="0"/>
              <a:t>The total number of entries in each column.</a:t>
            </a:r>
            <a:endParaRPr lang="en-US" dirty="0"/>
          </a:p>
          <a:p>
            <a:pPr lvl="0"/>
            <a:r>
              <a:rPr lang="en-IN" b="1" dirty="0"/>
              <a:t>The data type of each column.</a:t>
            </a:r>
            <a:endParaRPr lang="en-US" dirty="0"/>
          </a:p>
          <a:p>
            <a:pPr lvl="0"/>
            <a:r>
              <a:rPr lang="en-IN" b="1" dirty="0"/>
              <a:t>The count of non-null values in each column.</a:t>
            </a:r>
            <a:endParaRPr lang="en-US" dirty="0"/>
          </a:p>
          <a:p>
            <a:r>
              <a:rPr lang="en-IN" b="1" dirty="0"/>
              <a:t>The memory usage of the data frame</a:t>
            </a:r>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356"/>
            <a:ext cx="8401080" cy="5857916"/>
          </a:xfrm>
        </p:spPr>
        <p:txBody>
          <a:bodyPr>
            <a:normAutofit/>
          </a:bodyPr>
          <a:lstStyle/>
          <a:p>
            <a:endParaRPr lang="en-US" dirty="0"/>
          </a:p>
        </p:txBody>
      </p:sp>
      <p:pic>
        <p:nvPicPr>
          <p:cNvPr id="5122" name="Picture 2" descr="C:\Users\MOHANKUMARMPT\Downloads\WhatsApp Image 2024-07-13 at 7.46.03 PM.jpeg"/>
          <p:cNvPicPr>
            <a:picLocks noChangeAspect="1" noChangeArrowheads="1"/>
          </p:cNvPicPr>
          <p:nvPr/>
        </p:nvPicPr>
        <p:blipFill>
          <a:blip r:embed="rId2"/>
          <a:srcRect/>
          <a:stretch>
            <a:fillRect/>
          </a:stretch>
        </p:blipFill>
        <p:spPr bwMode="auto">
          <a:xfrm>
            <a:off x="428596" y="1071546"/>
            <a:ext cx="8358246" cy="5286412"/>
          </a:xfrm>
          <a:prstGeom prst="rect">
            <a:avLst/>
          </a:prstGeo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412776"/>
            <a:ext cx="8229600" cy="1224136"/>
          </a:xfrm>
        </p:spPr>
        <p:txBody>
          <a:bodyPr>
            <a:normAutofit fontScale="90000"/>
          </a:bodyPr>
          <a:lstStyle/>
          <a:p>
            <a:r>
              <a:rPr lang="en-US" b="1" dirty="0">
                <a:solidFill>
                  <a:srgbClr val="FC60DE"/>
                </a:solidFill>
              </a:rPr>
              <a:t>Data </a:t>
            </a:r>
            <a:r>
              <a:rPr lang="en-US" b="1" dirty="0" err="1">
                <a:solidFill>
                  <a:srgbClr val="FC60DE"/>
                </a:solidFill>
              </a:rPr>
              <a:t>Duplicacy</a:t>
            </a:r>
            <a:r>
              <a:rPr lang="en-US" b="1" dirty="0">
                <a:solidFill>
                  <a:srgbClr val="FC60DE"/>
                </a:solidFill>
              </a:rPr>
              <a:t> : Check if their is duplicate data or not: DDT (Data </a:t>
            </a:r>
            <a:r>
              <a:rPr lang="en-US" b="1" dirty="0" err="1">
                <a:solidFill>
                  <a:srgbClr val="FC60DE"/>
                </a:solidFill>
              </a:rPr>
              <a:t>Duplicacy</a:t>
            </a:r>
            <a:r>
              <a:rPr lang="en-US" b="1" dirty="0">
                <a:solidFill>
                  <a:srgbClr val="FC60DE"/>
                </a:solidFill>
              </a:rPr>
              <a:t> Treatment)</a:t>
            </a:r>
            <a:r>
              <a:rPr lang="en-US" dirty="0">
                <a:solidFill>
                  <a:srgbClr val="FC60DE"/>
                </a:solidFill>
              </a:rPr>
              <a:t/>
            </a:r>
            <a:br>
              <a:rPr lang="en-US" dirty="0">
                <a:solidFill>
                  <a:srgbClr val="FC60DE"/>
                </a:solidFill>
              </a:rPr>
            </a:br>
            <a:endParaRPr lang="en-US" dirty="0">
              <a:solidFill>
                <a:srgbClr val="FC60DE"/>
              </a:solidFill>
            </a:endParaRPr>
          </a:p>
        </p:txBody>
      </p:sp>
      <p:sp>
        <p:nvSpPr>
          <p:cNvPr id="4" name="Content Placeholder 3"/>
          <p:cNvSpPr>
            <a:spLocks noGrp="1"/>
          </p:cNvSpPr>
          <p:nvPr>
            <p:ph idx="1"/>
          </p:nvPr>
        </p:nvSpPr>
        <p:spPr>
          <a:xfrm>
            <a:off x="457200" y="3071810"/>
            <a:ext cx="8229600" cy="3054353"/>
          </a:xfrm>
        </p:spPr>
        <p:txBody>
          <a:bodyPr/>
          <a:lstStyle/>
          <a:p>
            <a:r>
              <a:rPr lang="en-US" dirty="0"/>
              <a:t>In this churn data there is no duplicate values. The data    contain 10000 records and 14 variables.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85860"/>
            <a:ext cx="7329510" cy="4786346"/>
          </a:xfrm>
        </p:spPr>
        <p:txBody>
          <a:bodyPr>
            <a:normAutofit/>
          </a:bodyPr>
          <a:lstStyle/>
          <a:p>
            <a:endParaRPr lang="en-US" dirty="0"/>
          </a:p>
        </p:txBody>
      </p:sp>
      <p:pic>
        <p:nvPicPr>
          <p:cNvPr id="6146" name="Picture 2" descr="C:\Users\MOHANKUMARMPT\Downloads\WhatsApp Image 2024-07-13 at 7.47.10 PM.jpeg"/>
          <p:cNvPicPr>
            <a:picLocks noChangeAspect="1" noChangeArrowheads="1"/>
          </p:cNvPicPr>
          <p:nvPr/>
        </p:nvPicPr>
        <p:blipFill>
          <a:blip r:embed="rId2"/>
          <a:srcRect/>
          <a:stretch>
            <a:fillRect/>
          </a:stretch>
        </p:blipFill>
        <p:spPr bwMode="auto">
          <a:xfrm>
            <a:off x="785786" y="1000108"/>
            <a:ext cx="7429552" cy="4929222"/>
          </a:xfrm>
          <a:prstGeom prst="rect">
            <a:avLst/>
          </a:prstGeom>
          <a:noFill/>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643050"/>
            <a:ext cx="8229600" cy="500066"/>
          </a:xfrm>
        </p:spPr>
        <p:txBody>
          <a:bodyPr>
            <a:normAutofit fontScale="90000"/>
          </a:bodyPr>
          <a:lstStyle/>
          <a:p>
            <a:r>
              <a:rPr lang="en-US" b="1" dirty="0">
                <a:solidFill>
                  <a:srgbClr val="FC60DE"/>
                </a:solidFill>
              </a:rPr>
              <a:t>MISSING VALUE TREATMENT</a:t>
            </a:r>
            <a:br>
              <a:rPr lang="en-US" b="1" dirty="0">
                <a:solidFill>
                  <a:srgbClr val="FC60DE"/>
                </a:solidFill>
              </a:rPr>
            </a:br>
            <a:r>
              <a:rPr lang="en-US" sz="3300" b="1" dirty="0">
                <a:solidFill>
                  <a:srgbClr val="FC60DE"/>
                </a:solidFill>
              </a:rPr>
              <a:t>There is no missing values in this </a:t>
            </a:r>
            <a:r>
              <a:rPr lang="en-US" sz="3300" b="1" dirty="0" smtClean="0">
                <a:solidFill>
                  <a:srgbClr val="FC60DE"/>
                </a:solidFill>
              </a:rPr>
              <a:t>data</a:t>
            </a:r>
            <a:r>
              <a:rPr lang="en-US" b="1" dirty="0">
                <a:solidFill>
                  <a:srgbClr val="00B050"/>
                </a:solidFill>
              </a:rPr>
              <a:t/>
            </a:r>
            <a:br>
              <a:rPr lang="en-US" b="1" dirty="0">
                <a:solidFill>
                  <a:srgbClr val="00B050"/>
                </a:solidFill>
              </a:rPr>
            </a:br>
            <a:r>
              <a:rPr lang="en-US" b="1" dirty="0">
                <a:solidFill>
                  <a:srgbClr val="00B050"/>
                </a:solidFill>
              </a:rPr>
              <a:t/>
            </a:r>
            <a:br>
              <a:rPr lang="en-US" b="1" dirty="0">
                <a:solidFill>
                  <a:srgbClr val="00B050"/>
                </a:solidFill>
              </a:rPr>
            </a:br>
            <a:r>
              <a:rPr lang="en-US" b="1" dirty="0">
                <a:solidFill>
                  <a:srgbClr val="00B050"/>
                </a:solidFill>
              </a:rPr>
              <a:t/>
            </a:r>
            <a:br>
              <a:rPr lang="en-US" b="1" dirty="0">
                <a:solidFill>
                  <a:srgbClr val="00B050"/>
                </a:solidFill>
              </a:rPr>
            </a:br>
            <a:endParaRPr lang="en-US" b="1" dirty="0">
              <a:solidFill>
                <a:srgbClr val="00B050"/>
              </a:solidFill>
            </a:endParaRPr>
          </a:p>
        </p:txBody>
      </p:sp>
      <p:pic>
        <p:nvPicPr>
          <p:cNvPr id="7170" name="Picture 2" descr="C:\Users\MOHANKUMARMPT\Downloads\WhatsApp Image 2024-07-13 at 7.47.36 PM.jpeg"/>
          <p:cNvPicPr>
            <a:picLocks noGrp="1" noChangeAspect="1" noChangeArrowheads="1"/>
          </p:cNvPicPr>
          <p:nvPr>
            <p:ph idx="1"/>
          </p:nvPr>
        </p:nvPicPr>
        <p:blipFill>
          <a:blip r:embed="rId2"/>
          <a:srcRect/>
          <a:stretch>
            <a:fillRect/>
          </a:stretch>
        </p:blipFill>
        <p:spPr bwMode="auto">
          <a:xfrm>
            <a:off x="1500167" y="2285992"/>
            <a:ext cx="6072230" cy="3429024"/>
          </a:xfrm>
          <a:prstGeom prst="rect">
            <a:avLst/>
          </a:prstGeom>
          <a:noFill/>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582710"/>
            <a:ext cx="8229600" cy="917596"/>
          </a:xfrm>
        </p:spPr>
        <p:txBody>
          <a:bodyPr>
            <a:normAutofit fontScale="90000"/>
          </a:bodyPr>
          <a:lstStyle/>
          <a:p>
            <a:pPr algn="ctr"/>
            <a:r>
              <a:rPr lang="en-IN" b="1" dirty="0">
                <a:solidFill>
                  <a:srgbClr val="FC60DE"/>
                </a:solidFill>
              </a:rPr>
              <a:t>checking the value count and </a:t>
            </a:r>
            <a:r>
              <a:rPr lang="en-IN" b="1" dirty="0" err="1">
                <a:solidFill>
                  <a:srgbClr val="FC60DE"/>
                </a:solidFill>
              </a:rPr>
              <a:t>nunique</a:t>
            </a:r>
            <a:r>
              <a:rPr lang="en-IN" b="1" dirty="0">
                <a:solidFill>
                  <a:srgbClr val="FC60DE"/>
                </a:solidFill>
              </a:rPr>
              <a:t> of categorical </a:t>
            </a:r>
            <a:r>
              <a:rPr lang="en-IN" b="1" dirty="0" smtClean="0">
                <a:solidFill>
                  <a:srgbClr val="FC60DE"/>
                </a:solidFill>
              </a:rPr>
              <a:t>variables</a:t>
            </a:r>
            <a:r>
              <a:rPr lang="en-US" b="1" dirty="0">
                <a:solidFill>
                  <a:srgbClr val="00B050"/>
                </a:solidFill>
              </a:rPr>
              <a:t/>
            </a:r>
            <a:br>
              <a:rPr lang="en-US" b="1" dirty="0">
                <a:solidFill>
                  <a:srgbClr val="00B050"/>
                </a:solidFill>
              </a:rPr>
            </a:br>
            <a:endParaRPr lang="en-US" dirty="0">
              <a:solidFill>
                <a:srgbClr val="00B050"/>
              </a:solidFill>
            </a:endParaRPr>
          </a:p>
        </p:txBody>
      </p:sp>
      <p:sp>
        <p:nvSpPr>
          <p:cNvPr id="4" name="Content Placeholder 3"/>
          <p:cNvSpPr>
            <a:spLocks noGrp="1"/>
          </p:cNvSpPr>
          <p:nvPr>
            <p:ph idx="1"/>
          </p:nvPr>
        </p:nvSpPr>
        <p:spPr>
          <a:xfrm>
            <a:off x="594360" y="2646068"/>
            <a:ext cx="7955280" cy="4069080"/>
          </a:xfrm>
        </p:spPr>
        <p:txBody>
          <a:bodyPr/>
          <a:lstStyle/>
          <a:p>
            <a:pPr lvl="0"/>
            <a:r>
              <a:rPr lang="en-IN" b="1" dirty="0"/>
              <a:t>In the first phase of Exploratory Data Analysis (EDA), determining relevant and irrelevant variables is crucial for understanding the dataset and shaping further analysis.</a:t>
            </a:r>
            <a:endParaRPr lang="en-US" dirty="0"/>
          </a:p>
          <a:p>
            <a:pPr lvl="0"/>
            <a:r>
              <a:rPr lang="en-IN" b="1" dirty="0" err="1"/>
              <a:t>Data.nunique</a:t>
            </a:r>
            <a:r>
              <a:rPr lang="en-IN" b="1" dirty="0"/>
              <a:t>() is used to count the number of unique values in a data frame or series.</a:t>
            </a:r>
            <a:endParaRPr lang="en-US" dirty="0"/>
          </a:p>
          <a:p>
            <a:pPr lvl="0"/>
            <a:r>
              <a:rPr lang="en-IN" b="1" dirty="0"/>
              <a:t>Value _counts() is used to count the occurrences of unique values .</a:t>
            </a:r>
            <a:endParaRPr lang="en-US" dirty="0"/>
          </a:p>
          <a:p>
            <a:endParaRPr lang="en-US" dirty="0">
              <a:solidFill>
                <a:schemeClr val="bg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MOHANKUMARMPT\Downloads\WhatsApp Image 2024-07-13 at 7.49.04 PM.jpeg"/>
          <p:cNvPicPr>
            <a:picLocks noGrp="1" noChangeAspect="1" noChangeArrowheads="1"/>
          </p:cNvPicPr>
          <p:nvPr>
            <p:ph idx="1"/>
          </p:nvPr>
        </p:nvPicPr>
        <p:blipFill>
          <a:blip r:embed="rId2"/>
          <a:stretch>
            <a:fillRect/>
          </a:stretch>
        </p:blipFill>
        <p:spPr bwMode="auto">
          <a:xfrm>
            <a:off x="593725" y="1785926"/>
            <a:ext cx="7956550" cy="3528351"/>
          </a:xfrm>
          <a:prstGeom prst="rect">
            <a:avLst/>
          </a:prstGeom>
          <a:noFill/>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5794"/>
            <a:ext cx="8229600" cy="5500726"/>
          </a:xfrm>
        </p:spPr>
        <p:txBody>
          <a:bodyPr/>
          <a:lstStyle/>
          <a:p>
            <a:endParaRPr lang="en-US" dirty="0"/>
          </a:p>
        </p:txBody>
      </p:sp>
      <p:pic>
        <p:nvPicPr>
          <p:cNvPr id="9218" name="Picture 2" descr="C:\Users\MOHANKUMARMPT\Downloads\WhatsApp Image 2024-07-13 at 7.49.47 PM.jpeg"/>
          <p:cNvPicPr>
            <a:picLocks noChangeAspect="1" noChangeArrowheads="1"/>
          </p:cNvPicPr>
          <p:nvPr/>
        </p:nvPicPr>
        <p:blipFill>
          <a:blip r:embed="rId2"/>
          <a:srcRect/>
          <a:stretch>
            <a:fillRect/>
          </a:stretch>
        </p:blipFill>
        <p:spPr bwMode="auto">
          <a:xfrm>
            <a:off x="500034" y="928670"/>
            <a:ext cx="8072494" cy="5072098"/>
          </a:xfrm>
          <a:prstGeom prst="rect">
            <a:avLst/>
          </a:prstGeom>
          <a:noFill/>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5794"/>
            <a:ext cx="8229600" cy="5643602"/>
          </a:xfrm>
        </p:spPr>
        <p:txBody>
          <a:bodyPr>
            <a:normAutofit/>
          </a:bodyPr>
          <a:lstStyle/>
          <a:p>
            <a:endParaRPr lang="en-US" dirty="0"/>
          </a:p>
        </p:txBody>
      </p:sp>
      <p:pic>
        <p:nvPicPr>
          <p:cNvPr id="10242" name="Picture 2" descr="C:\Users\MOHANKUMARMPT\Downloads\WhatsApp Image 2024-07-13 at 7.50.53 PM.jpeg"/>
          <p:cNvPicPr>
            <a:picLocks noChangeAspect="1" noChangeArrowheads="1"/>
          </p:cNvPicPr>
          <p:nvPr/>
        </p:nvPicPr>
        <p:blipFill>
          <a:blip r:embed="rId2"/>
          <a:srcRect/>
          <a:stretch>
            <a:fillRect/>
          </a:stretch>
        </p:blipFill>
        <p:spPr bwMode="auto">
          <a:xfrm>
            <a:off x="714348" y="928670"/>
            <a:ext cx="7715304" cy="5214973"/>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1700" y="764373"/>
            <a:ext cx="6377940" cy="878677"/>
          </a:xfrm>
        </p:spPr>
        <p:txBody>
          <a:bodyPr/>
          <a:lstStyle/>
          <a:p>
            <a:pPr algn="l"/>
            <a:r>
              <a:rPr lang="en-IN" b="1" dirty="0" smtClean="0">
                <a:solidFill>
                  <a:srgbClr val="00B050"/>
                </a:solidFill>
              </a:rPr>
              <a:t>      </a:t>
            </a:r>
            <a:r>
              <a:rPr lang="en-IN" b="1" dirty="0" smtClean="0">
                <a:solidFill>
                  <a:srgbClr val="7030A0"/>
                </a:solidFill>
              </a:rPr>
              <a:t>QUESTION NO : 2</a:t>
            </a:r>
            <a:endParaRPr lang="en-US" dirty="0">
              <a:solidFill>
                <a:srgbClr val="7030A0"/>
              </a:solidFill>
            </a:endParaRPr>
          </a:p>
        </p:txBody>
      </p:sp>
      <p:sp>
        <p:nvSpPr>
          <p:cNvPr id="3" name="Content Placeholder 2"/>
          <p:cNvSpPr>
            <a:spLocks noGrp="1"/>
          </p:cNvSpPr>
          <p:nvPr>
            <p:ph idx="1"/>
          </p:nvPr>
        </p:nvSpPr>
        <p:spPr>
          <a:xfrm>
            <a:off x="594360" y="1785926"/>
            <a:ext cx="8049606" cy="4477714"/>
          </a:xfrm>
        </p:spPr>
        <p:txBody>
          <a:bodyPr>
            <a:normAutofit fontScale="92500" lnSpcReduction="10000"/>
          </a:bodyPr>
          <a:lstStyle/>
          <a:p>
            <a:r>
              <a:rPr lang="en-US" dirty="0" smtClean="0"/>
              <a:t>Q2. Retrieving Count the number of customers who have exited.</a:t>
            </a:r>
          </a:p>
          <a:p>
            <a:pPr>
              <a:buNone/>
            </a:pPr>
            <a:r>
              <a:rPr lang="en-US" dirty="0" smtClean="0"/>
              <a:t> </a:t>
            </a:r>
            <a:r>
              <a:rPr lang="en-US" b="1" dirty="0" smtClean="0"/>
              <a:t>Query :  </a:t>
            </a:r>
            <a:r>
              <a:rPr lang="en-US" dirty="0" smtClean="0"/>
              <a:t>SELECT COUNT(*) AS </a:t>
            </a:r>
            <a:r>
              <a:rPr lang="en-US" dirty="0" err="1" smtClean="0"/>
              <a:t>ExitedCustomersCount</a:t>
            </a:r>
            <a:r>
              <a:rPr lang="en-US" dirty="0" smtClean="0"/>
              <a:t> FROM </a:t>
            </a:r>
            <a:r>
              <a:rPr lang="en-US" dirty="0" err="1" smtClean="0"/>
              <a:t>churn.data</a:t>
            </a:r>
            <a:r>
              <a:rPr lang="en-US" dirty="0" smtClean="0"/>
              <a:t> WHERE Exited = 1;</a:t>
            </a:r>
          </a:p>
          <a:p>
            <a:pPr>
              <a:buNone/>
            </a:pPr>
            <a:r>
              <a:rPr lang="en-US" b="1" dirty="0" smtClean="0"/>
              <a:t>Methods Used:   </a:t>
            </a:r>
            <a:r>
              <a:rPr lang="en-US" dirty="0" smtClean="0"/>
              <a:t>"SELECT" STATEMENT</a:t>
            </a:r>
          </a:p>
          <a:p>
            <a:pPr>
              <a:buNone/>
            </a:pPr>
            <a:r>
              <a:rPr lang="en-US" dirty="0" smtClean="0"/>
              <a:t>                              "COUNT"  FUNCTION			</a:t>
            </a:r>
            <a:r>
              <a:rPr lang="en-US" b="1" dirty="0" smtClean="0"/>
              <a:t>  </a:t>
            </a:r>
          </a:p>
          <a:p>
            <a:pPr>
              <a:buNone/>
            </a:pPr>
            <a:r>
              <a:rPr lang="en-US" b="1" dirty="0" smtClean="0"/>
              <a:t>Explanation: </a:t>
            </a:r>
            <a:r>
              <a:rPr lang="en-US" dirty="0" smtClean="0"/>
              <a:t>  </a:t>
            </a:r>
          </a:p>
          <a:p>
            <a:r>
              <a:rPr lang="en-US" dirty="0" smtClean="0"/>
              <a:t>  The SQL query consists of three separate "SELECT" statements.</a:t>
            </a:r>
          </a:p>
          <a:p>
            <a:r>
              <a:rPr lang="en-US" dirty="0" smtClean="0"/>
              <a:t>  Each "SELECT" statement retrieves data from a table: "</a:t>
            </a:r>
            <a:r>
              <a:rPr lang="en-US" dirty="0" err="1" smtClean="0"/>
              <a:t>churn.data</a:t>
            </a:r>
            <a:r>
              <a:rPr lang="en-US" dirty="0" smtClean="0"/>
              <a:t>".</a:t>
            </a:r>
          </a:p>
          <a:p>
            <a:r>
              <a:rPr lang="en-US" dirty="0" smtClean="0"/>
              <a:t> "COUNT(*)" is an aggregate function used to count the   number of rows in a table.</a:t>
            </a:r>
          </a:p>
          <a:p>
            <a:r>
              <a:rPr lang="en-US" dirty="0" smtClean="0"/>
              <a:t> This allows you to retrieve counts of rows from a table.</a:t>
            </a:r>
          </a:p>
          <a:p>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85860"/>
            <a:ext cx="8229600" cy="3000396"/>
          </a:xfrm>
        </p:spPr>
        <p:txBody>
          <a:bodyPr>
            <a:normAutofit/>
          </a:bodyPr>
          <a:lstStyle/>
          <a:p>
            <a:endParaRPr lang="en-US" dirty="0"/>
          </a:p>
        </p:txBody>
      </p:sp>
      <p:pic>
        <p:nvPicPr>
          <p:cNvPr id="11266" name="Picture 2" descr="C:\Users\MOHANKUMARMPT\Downloads\WhatsApp Image 2024-07-13 at 7.51.19 PM.jpeg"/>
          <p:cNvPicPr>
            <a:picLocks noChangeAspect="1" noChangeArrowheads="1"/>
          </p:cNvPicPr>
          <p:nvPr/>
        </p:nvPicPr>
        <p:blipFill>
          <a:blip r:embed="rId2"/>
          <a:srcRect/>
          <a:stretch>
            <a:fillRect/>
          </a:stretch>
        </p:blipFill>
        <p:spPr bwMode="auto">
          <a:xfrm>
            <a:off x="642910" y="1714487"/>
            <a:ext cx="7929618" cy="1571637"/>
          </a:xfrm>
          <a:prstGeom prst="rect">
            <a:avLst/>
          </a:prstGeom>
          <a:noFill/>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428736"/>
            <a:ext cx="8229600" cy="488968"/>
          </a:xfrm>
        </p:spPr>
        <p:txBody>
          <a:bodyPr>
            <a:normAutofit fontScale="90000"/>
          </a:bodyPr>
          <a:lstStyle/>
          <a:p>
            <a:pPr algn="ctr"/>
            <a:r>
              <a:rPr lang="en-US" sz="3100" b="1" dirty="0">
                <a:solidFill>
                  <a:srgbClr val="FC60DE"/>
                </a:solidFill>
              </a:rPr>
              <a:t>Visualizing relationship of variables using </a:t>
            </a:r>
            <a:r>
              <a:rPr lang="en-US" sz="3100" b="1" dirty="0" err="1">
                <a:solidFill>
                  <a:srgbClr val="FC60DE"/>
                </a:solidFill>
              </a:rPr>
              <a:t>Matplotlib.pyplot</a:t>
            </a:r>
            <a:r>
              <a:rPr lang="en-US" b="1" dirty="0">
                <a:solidFill>
                  <a:srgbClr val="FFFF00"/>
                </a:solidFill>
              </a:rPr>
              <a:t>.</a:t>
            </a:r>
            <a:r>
              <a:rPr lang="en-US" dirty="0">
                <a:solidFill>
                  <a:srgbClr val="FFFF00"/>
                </a:solidFill>
              </a:rPr>
              <a:t/>
            </a:r>
            <a:br>
              <a:rPr lang="en-US" dirty="0">
                <a:solidFill>
                  <a:srgbClr val="FFFF00"/>
                </a:solidFill>
              </a:rPr>
            </a:br>
            <a:endParaRPr lang="en-US" dirty="0">
              <a:solidFill>
                <a:srgbClr val="FFFF00"/>
              </a:solidFill>
            </a:endParaRPr>
          </a:p>
        </p:txBody>
      </p:sp>
      <p:sp>
        <p:nvSpPr>
          <p:cNvPr id="4" name="Content Placeholder 3"/>
          <p:cNvSpPr>
            <a:spLocks noGrp="1"/>
          </p:cNvSpPr>
          <p:nvPr>
            <p:ph idx="1"/>
          </p:nvPr>
        </p:nvSpPr>
        <p:spPr>
          <a:xfrm>
            <a:off x="594360" y="2082018"/>
            <a:ext cx="7955280" cy="4418816"/>
          </a:xfrm>
        </p:spPr>
        <p:txBody>
          <a:bodyPr>
            <a:normAutofit fontScale="85000" lnSpcReduction="20000"/>
          </a:bodyPr>
          <a:lstStyle/>
          <a:p>
            <a:pPr lvl="0"/>
            <a:r>
              <a:rPr lang="en-IN" b="1" dirty="0" err="1"/>
              <a:t>Matplotlib.pyplot</a:t>
            </a:r>
            <a:r>
              <a:rPr lang="en-IN" b="1" dirty="0"/>
              <a:t> : which is used for creating static, interactive and visualization in python.</a:t>
            </a:r>
            <a:endParaRPr lang="en-US" dirty="0"/>
          </a:p>
          <a:p>
            <a:pPr lvl="0"/>
            <a:r>
              <a:rPr lang="en-IN" b="1" dirty="0" err="1"/>
              <a:t>Matplotlib</a:t>
            </a:r>
            <a:r>
              <a:rPr lang="en-IN" b="1" dirty="0"/>
              <a:t> offers a wide range of plotting functions to create various types of plots such as Line plot, Scatter plot, Bar plot, Histogram and Pie chart.</a:t>
            </a:r>
            <a:endParaRPr lang="en-US" dirty="0"/>
          </a:p>
          <a:p>
            <a:pPr lvl="0"/>
            <a:r>
              <a:rPr lang="en-IN" b="1" dirty="0"/>
              <a:t>Line plot: Line plot display data points connected by straight line segment. It commonly used to visualize the relationship or trends.</a:t>
            </a:r>
            <a:endParaRPr lang="en-US" dirty="0"/>
          </a:p>
          <a:p>
            <a:pPr lvl="0"/>
            <a:r>
              <a:rPr lang="en-IN" b="1" dirty="0"/>
              <a:t>Scatter plot: Scatter plot is used to show the correlation between two numerical variables.</a:t>
            </a:r>
            <a:endParaRPr lang="en-US" dirty="0"/>
          </a:p>
          <a:p>
            <a:pPr lvl="0"/>
            <a:r>
              <a:rPr lang="en-IN" b="1" dirty="0"/>
              <a:t>Bar plot: Bar plot is used for comparison analysis. It shows the relation between one numerical variable and one categorical variable.</a:t>
            </a:r>
            <a:endParaRPr lang="en-US" dirty="0"/>
          </a:p>
          <a:p>
            <a:pPr lvl="0"/>
            <a:r>
              <a:rPr lang="en-IN" b="1" dirty="0"/>
              <a:t>Histogram: Histograms are very helpful to see the frequency distribution by only numerical variable.</a:t>
            </a:r>
            <a:endParaRPr lang="en-US" dirty="0"/>
          </a:p>
          <a:p>
            <a:pPr lvl="0"/>
            <a:r>
              <a:rPr lang="en-IN" b="1" dirty="0"/>
              <a:t>Pie chart: used for showing the percentage distribution of a numerical variable by one categorical variable.</a:t>
            </a:r>
            <a:endParaRPr lang="en-US" dirty="0"/>
          </a:p>
          <a:p>
            <a:endParaRPr lang="en-US" dirty="0">
              <a:solidFill>
                <a:schemeClr val="bg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Picture 3" descr="C:\Users\MOHANKUMARMPT\Downloads\WhatsApp Image 2024-07-13 at 7.52.28 PM.jpeg"/>
          <p:cNvPicPr>
            <a:picLocks noGrp="1" noChangeAspect="1" noChangeArrowheads="1"/>
          </p:cNvPicPr>
          <p:nvPr>
            <p:ph idx="1"/>
          </p:nvPr>
        </p:nvPicPr>
        <p:blipFill>
          <a:blip r:embed="rId2"/>
          <a:srcRect/>
          <a:stretch>
            <a:fillRect/>
          </a:stretch>
        </p:blipFill>
        <p:spPr bwMode="auto">
          <a:xfrm>
            <a:off x="714348" y="2357440"/>
            <a:ext cx="7572428" cy="4214832"/>
          </a:xfrm>
          <a:prstGeom prst="rect">
            <a:avLst/>
          </a:prstGeom>
          <a:noFill/>
        </p:spPr>
      </p:pic>
      <p:pic>
        <p:nvPicPr>
          <p:cNvPr id="16386" name="Picture 2" descr="C:\Users\MOHANKUMARMPT\Downloads\WhatsApp Image 2024-07-13 at 7.52.00 PM.jpeg"/>
          <p:cNvPicPr>
            <a:picLocks noChangeAspect="1" noChangeArrowheads="1"/>
          </p:cNvPicPr>
          <p:nvPr/>
        </p:nvPicPr>
        <p:blipFill>
          <a:blip r:embed="rId3"/>
          <a:srcRect/>
          <a:stretch>
            <a:fillRect/>
          </a:stretch>
        </p:blipFill>
        <p:spPr bwMode="auto">
          <a:xfrm>
            <a:off x="857224" y="1142984"/>
            <a:ext cx="7643866" cy="928694"/>
          </a:xfrm>
          <a:prstGeom prst="rect">
            <a:avLst/>
          </a:prstGeom>
          <a:noFill/>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3" descr="C:\Users\MOHANKUMARMPT\Downloads\WhatsApp Image 2024-07-13 at 7.53.23 PM.jpeg"/>
          <p:cNvPicPr>
            <a:picLocks noGrp="1" noChangeAspect="1" noChangeArrowheads="1"/>
          </p:cNvPicPr>
          <p:nvPr>
            <p:ph idx="1"/>
          </p:nvPr>
        </p:nvPicPr>
        <p:blipFill>
          <a:blip r:embed="rId2"/>
          <a:srcRect/>
          <a:stretch>
            <a:fillRect/>
          </a:stretch>
        </p:blipFill>
        <p:spPr bwMode="auto">
          <a:xfrm>
            <a:off x="1285852" y="2643191"/>
            <a:ext cx="7286676" cy="4143395"/>
          </a:xfrm>
          <a:prstGeom prst="rect">
            <a:avLst/>
          </a:prstGeom>
          <a:noFill/>
        </p:spPr>
      </p:pic>
      <p:pic>
        <p:nvPicPr>
          <p:cNvPr id="17410" name="Picture 2" descr="C:\Users\MOHANKUMARMPT\Downloads\WhatsApp Image 2024-07-13 at 7.52.59 PM.jpeg"/>
          <p:cNvPicPr>
            <a:picLocks noChangeAspect="1" noChangeArrowheads="1"/>
          </p:cNvPicPr>
          <p:nvPr/>
        </p:nvPicPr>
        <p:blipFill>
          <a:blip r:embed="rId3"/>
          <a:srcRect/>
          <a:stretch>
            <a:fillRect/>
          </a:stretch>
        </p:blipFill>
        <p:spPr bwMode="auto">
          <a:xfrm>
            <a:off x="1189334" y="983578"/>
            <a:ext cx="7097442" cy="1588166"/>
          </a:xfrm>
          <a:prstGeom prst="rect">
            <a:avLst/>
          </a:prstGeom>
          <a:noFill/>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3" descr="C:\Users\MOHANKUMARMPT\Downloads\WhatsApp Image 2024-07-13 at 7.54.40 PM.jpeg"/>
          <p:cNvPicPr>
            <a:picLocks noGrp="1" noChangeAspect="1" noChangeArrowheads="1"/>
          </p:cNvPicPr>
          <p:nvPr>
            <p:ph idx="1"/>
          </p:nvPr>
        </p:nvPicPr>
        <p:blipFill>
          <a:blip r:embed="rId2"/>
          <a:srcRect/>
          <a:stretch>
            <a:fillRect/>
          </a:stretch>
        </p:blipFill>
        <p:spPr bwMode="auto">
          <a:xfrm>
            <a:off x="1571604" y="2571744"/>
            <a:ext cx="7429552" cy="4000528"/>
          </a:xfrm>
          <a:prstGeom prst="rect">
            <a:avLst/>
          </a:prstGeom>
          <a:noFill/>
        </p:spPr>
      </p:pic>
      <p:pic>
        <p:nvPicPr>
          <p:cNvPr id="18434" name="Picture 2" descr="C:\Users\MOHANKUMARMPT\Downloads\WhatsApp Image 2024-07-13 at 7.54.08 PM.jpeg"/>
          <p:cNvPicPr>
            <a:picLocks noChangeAspect="1" noChangeArrowheads="1"/>
          </p:cNvPicPr>
          <p:nvPr/>
        </p:nvPicPr>
        <p:blipFill>
          <a:blip r:embed="rId3"/>
          <a:srcRect/>
          <a:stretch>
            <a:fillRect/>
          </a:stretch>
        </p:blipFill>
        <p:spPr bwMode="auto">
          <a:xfrm>
            <a:off x="1071538" y="1000108"/>
            <a:ext cx="7643866" cy="1285884"/>
          </a:xfrm>
          <a:prstGeom prst="rect">
            <a:avLst/>
          </a:prstGeom>
          <a:noFill/>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MOHANKUMARMPT\Downloads\WhatsApp Image 2024-07-21 at 11.29.18 AM.jpeg"/>
          <p:cNvPicPr>
            <a:picLocks noChangeAspect="1" noChangeArrowheads="1"/>
          </p:cNvPicPr>
          <p:nvPr/>
        </p:nvPicPr>
        <p:blipFill>
          <a:blip r:embed="rId2"/>
          <a:srcRect/>
          <a:stretch>
            <a:fillRect/>
          </a:stretch>
        </p:blipFill>
        <p:spPr bwMode="auto">
          <a:xfrm>
            <a:off x="1285853" y="928670"/>
            <a:ext cx="7643865" cy="1357322"/>
          </a:xfrm>
          <a:prstGeom prst="rect">
            <a:avLst/>
          </a:prstGeom>
          <a:noFill/>
        </p:spPr>
      </p:pic>
      <p:pic>
        <p:nvPicPr>
          <p:cNvPr id="1027" name="Picture 3" descr="C:\Users\MOHANKUMARMPT\Downloads\WhatsApp Image 2024-07-21 at 11.29.19 AM.jpeg"/>
          <p:cNvPicPr>
            <a:picLocks noGrp="1" noChangeAspect="1" noChangeArrowheads="1"/>
          </p:cNvPicPr>
          <p:nvPr>
            <p:ph idx="1"/>
          </p:nvPr>
        </p:nvPicPr>
        <p:blipFill>
          <a:blip r:embed="rId3"/>
          <a:srcRect/>
          <a:stretch>
            <a:fillRect/>
          </a:stretch>
        </p:blipFill>
        <p:spPr bwMode="auto">
          <a:xfrm>
            <a:off x="1258460" y="2214554"/>
            <a:ext cx="7599820" cy="4143404"/>
          </a:xfrm>
          <a:prstGeom prst="rect">
            <a:avLst/>
          </a:prstGeom>
          <a:noFill/>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9" name="Picture 3" descr="C:\Users\MOHANKUMARMPT\Downloads\WhatsApp Image 2024-07-13 at 7.55.58 PM.jpeg"/>
          <p:cNvPicPr>
            <a:picLocks noGrp="1" noChangeAspect="1" noChangeArrowheads="1"/>
          </p:cNvPicPr>
          <p:nvPr>
            <p:ph idx="1"/>
          </p:nvPr>
        </p:nvPicPr>
        <p:blipFill>
          <a:blip r:embed="rId2"/>
          <a:srcRect/>
          <a:stretch>
            <a:fillRect/>
          </a:stretch>
        </p:blipFill>
        <p:spPr bwMode="auto">
          <a:xfrm>
            <a:off x="857225" y="2857496"/>
            <a:ext cx="7572427" cy="3911600"/>
          </a:xfrm>
          <a:prstGeom prst="rect">
            <a:avLst/>
          </a:prstGeom>
          <a:noFill/>
        </p:spPr>
      </p:pic>
      <p:pic>
        <p:nvPicPr>
          <p:cNvPr id="19458" name="Picture 2" descr="C:\Users\MOHANKUMARMPT\Downloads\WhatsApp Image 2024-07-13 at 7.55.10 PM.jpeg"/>
          <p:cNvPicPr>
            <a:picLocks noChangeAspect="1" noChangeArrowheads="1"/>
          </p:cNvPicPr>
          <p:nvPr/>
        </p:nvPicPr>
        <p:blipFill>
          <a:blip r:embed="rId3"/>
          <a:srcRect/>
          <a:stretch>
            <a:fillRect/>
          </a:stretch>
        </p:blipFill>
        <p:spPr bwMode="auto">
          <a:xfrm>
            <a:off x="785786" y="1000108"/>
            <a:ext cx="7643866" cy="1714512"/>
          </a:xfrm>
          <a:prstGeom prst="rect">
            <a:avLst/>
          </a:prstGeom>
          <a:noFill/>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C:\Users\MOHANKUMARMPT\Downloads\WhatsApp Image 2024-07-13 at 8.21.28 PM.jpeg"/>
          <p:cNvPicPr>
            <a:picLocks noGrp="1" noChangeAspect="1" noChangeArrowheads="1"/>
          </p:cNvPicPr>
          <p:nvPr>
            <p:ph type="pic" idx="1"/>
          </p:nvPr>
        </p:nvPicPr>
        <p:blipFill>
          <a:blip r:embed="rId2"/>
          <a:srcRect l="6312" r="6312"/>
          <a:stretch>
            <a:fillRect/>
          </a:stretch>
        </p:blipFill>
        <p:spPr bwMode="auto">
          <a:xfrm>
            <a:off x="1071538" y="1285860"/>
            <a:ext cx="7072362" cy="4849586"/>
          </a:xfrm>
          <a:prstGeom prst="rect">
            <a:avLst/>
          </a:prstGeom>
          <a:noFill/>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C:\Users\MOHANKUMARMPT\Downloads\WhatsApp Image 2024-07-13 at 8.22.19 PM.jpeg"/>
          <p:cNvPicPr>
            <a:picLocks noGrp="1" noChangeAspect="1" noChangeArrowheads="1"/>
          </p:cNvPicPr>
          <p:nvPr>
            <p:ph type="pic" idx="1"/>
          </p:nvPr>
        </p:nvPicPr>
        <p:blipFill>
          <a:blip r:embed="rId2"/>
          <a:srcRect l="2470" r="2470"/>
          <a:stretch>
            <a:fillRect/>
          </a:stretch>
        </p:blipFill>
        <p:spPr bwMode="auto">
          <a:xfrm>
            <a:off x="251520" y="1052736"/>
            <a:ext cx="7941018" cy="5112568"/>
          </a:xfrm>
          <a:prstGeom prst="rect">
            <a:avLst/>
          </a:prstGeom>
          <a:noFill/>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Picture 3" descr="C:\Users\MOHANKUMARMPT\Downloads\WhatsApp Image 2024-07-13 at 8.23.55 PM.jpeg"/>
          <p:cNvPicPr>
            <a:picLocks noGrp="1" noChangeAspect="1" noChangeArrowheads="1"/>
          </p:cNvPicPr>
          <p:nvPr>
            <p:ph idx="1"/>
          </p:nvPr>
        </p:nvPicPr>
        <p:blipFill>
          <a:blip r:embed="rId2"/>
          <a:stretch>
            <a:fillRect/>
          </a:stretch>
        </p:blipFill>
        <p:spPr bwMode="auto">
          <a:xfrm>
            <a:off x="2428860" y="3662786"/>
            <a:ext cx="4022048" cy="2838048"/>
          </a:xfrm>
          <a:prstGeom prst="rect">
            <a:avLst/>
          </a:prstGeom>
          <a:noFill/>
        </p:spPr>
      </p:pic>
      <p:pic>
        <p:nvPicPr>
          <p:cNvPr id="22530" name="Picture 2" descr="C:\Users\MOHANKUMARMPT\Downloads\WhatsApp Image 2024-07-13 at 8.23.01 PM.jpeg"/>
          <p:cNvPicPr>
            <a:picLocks noChangeAspect="1" noChangeArrowheads="1"/>
          </p:cNvPicPr>
          <p:nvPr/>
        </p:nvPicPr>
        <p:blipFill>
          <a:blip r:embed="rId3"/>
          <a:srcRect/>
          <a:stretch>
            <a:fillRect/>
          </a:stretch>
        </p:blipFill>
        <p:spPr bwMode="auto">
          <a:xfrm>
            <a:off x="1214414" y="904730"/>
            <a:ext cx="7572428" cy="2738584"/>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548681"/>
            <a:ext cx="8501122" cy="5737839"/>
          </a:xfrm>
        </p:spPr>
        <p:txBody>
          <a:bodyPr/>
          <a:lstStyle/>
          <a:p>
            <a:pPr algn="ctr"/>
            <a:endParaRPr lang="en-US" b="1" dirty="0">
              <a:solidFill>
                <a:srgbClr val="FFC000"/>
              </a:solidFill>
            </a:endParaRPr>
          </a:p>
        </p:txBody>
      </p:sp>
      <p:pic>
        <p:nvPicPr>
          <p:cNvPr id="2050" name="Picture 2" descr="C:\Users\MOHANKUMARMPT\Downloads\obj2 - Copy.PNG"/>
          <p:cNvPicPr>
            <a:picLocks noGrp="1" noChangeAspect="1" noChangeArrowheads="1"/>
          </p:cNvPicPr>
          <p:nvPr>
            <p:ph idx="1"/>
          </p:nvPr>
        </p:nvPicPr>
        <p:blipFill>
          <a:blip r:embed="rId2"/>
          <a:srcRect/>
          <a:stretch>
            <a:fillRect/>
          </a:stretch>
        </p:blipFill>
        <p:spPr bwMode="auto">
          <a:xfrm>
            <a:off x="428596" y="1571612"/>
            <a:ext cx="8215370" cy="4214842"/>
          </a:xfrm>
          <a:prstGeom prst="rect">
            <a:avLst/>
          </a:prstGeom>
          <a:noFill/>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Picture 3" descr="C:\Users\MOHANKUMARMPT\Downloads\WhatsApp Image 2024-07-13 at 8.30.42 PM (2).jpeg"/>
          <p:cNvPicPr>
            <a:picLocks noGrp="1" noChangeAspect="1" noChangeArrowheads="1"/>
          </p:cNvPicPr>
          <p:nvPr>
            <p:ph idx="1"/>
          </p:nvPr>
        </p:nvPicPr>
        <p:blipFill>
          <a:blip r:embed="rId2"/>
          <a:srcRect/>
          <a:stretch>
            <a:fillRect/>
          </a:stretch>
        </p:blipFill>
        <p:spPr bwMode="auto">
          <a:xfrm>
            <a:off x="2618097" y="3571876"/>
            <a:ext cx="4382795" cy="2995829"/>
          </a:xfrm>
          <a:prstGeom prst="rect">
            <a:avLst/>
          </a:prstGeom>
          <a:noFill/>
        </p:spPr>
      </p:pic>
      <p:pic>
        <p:nvPicPr>
          <p:cNvPr id="23554" name="Picture 2" descr="C:\Users\MOHANKUMARMPT\Downloads\WhatsApp Image 2024-07-13 at 8.30.42 PM.jpeg"/>
          <p:cNvPicPr>
            <a:picLocks noChangeAspect="1" noChangeArrowheads="1"/>
          </p:cNvPicPr>
          <p:nvPr/>
        </p:nvPicPr>
        <p:blipFill>
          <a:blip r:embed="rId3"/>
          <a:srcRect/>
          <a:stretch>
            <a:fillRect/>
          </a:stretch>
        </p:blipFill>
        <p:spPr bwMode="auto">
          <a:xfrm>
            <a:off x="1000100" y="1053306"/>
            <a:ext cx="7643866" cy="2304256"/>
          </a:xfrm>
          <a:prstGeom prst="rect">
            <a:avLst/>
          </a:prstGeom>
          <a:noFill/>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90178"/>
            <a:ext cx="8229600" cy="1939086"/>
          </a:xfrm>
        </p:spPr>
        <p:txBody>
          <a:bodyPr>
            <a:normAutofit fontScale="90000"/>
          </a:bodyPr>
          <a:lstStyle/>
          <a:p>
            <a:pPr algn="ctr"/>
            <a:r>
              <a:rPr lang="en-US" b="1" dirty="0">
                <a:solidFill>
                  <a:srgbClr val="FC60DE"/>
                </a:solidFill>
              </a:rPr>
              <a:t>Separating the categorical Variables and Numerical variables into two different datasets for Data Preparations for Data Analysis</a:t>
            </a:r>
            <a:r>
              <a:rPr lang="en-US" b="1" dirty="0">
                <a:solidFill>
                  <a:srgbClr val="00B050"/>
                </a:solidFill>
              </a:rPr>
              <a:t/>
            </a:r>
            <a:br>
              <a:rPr lang="en-US" b="1" dirty="0">
                <a:solidFill>
                  <a:srgbClr val="00B050"/>
                </a:solidFill>
              </a:rPr>
            </a:br>
            <a:r>
              <a:rPr lang="en-US" b="1" dirty="0">
                <a:solidFill>
                  <a:srgbClr val="FFFF00"/>
                </a:solidFill>
              </a:rPr>
              <a:t/>
            </a:r>
            <a:br>
              <a:rPr lang="en-US" b="1" dirty="0">
                <a:solidFill>
                  <a:srgbClr val="FFFF00"/>
                </a:solidFill>
              </a:rPr>
            </a:br>
            <a:r>
              <a:rPr lang="en-US" b="1" dirty="0">
                <a:solidFill>
                  <a:srgbClr val="FFFF00"/>
                </a:solidFill>
              </a:rPr>
              <a:t/>
            </a:r>
            <a:br>
              <a:rPr lang="en-US" b="1" dirty="0">
                <a:solidFill>
                  <a:srgbClr val="FFFF00"/>
                </a:solidFill>
              </a:rPr>
            </a:br>
            <a:r>
              <a:rPr lang="en-US" b="1" dirty="0">
                <a:solidFill>
                  <a:schemeClr val="bg1"/>
                </a:solidFill>
              </a:rPr>
              <a:t>There 3 categorical variable and 11 numerical variables</a:t>
            </a:r>
            <a:r>
              <a:rPr lang="en-US" dirty="0"/>
              <a:t/>
            </a:r>
            <a:br>
              <a:rPr lang="en-US" dirty="0"/>
            </a:br>
            <a:endParaRPr lang="en-US" dirty="0">
              <a:solidFill>
                <a:srgbClr val="FFFF00"/>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sers\MOHANKUMARMPT\Downloads\WhatsApp Image 2024-07-13 at 8.30.42 PM (1).jpeg"/>
          <p:cNvPicPr>
            <a:picLocks noChangeAspect="1" noChangeArrowheads="1"/>
          </p:cNvPicPr>
          <p:nvPr/>
        </p:nvPicPr>
        <p:blipFill>
          <a:blip r:embed="rId2"/>
          <a:srcRect/>
          <a:stretch>
            <a:fillRect/>
          </a:stretch>
        </p:blipFill>
        <p:spPr bwMode="auto">
          <a:xfrm>
            <a:off x="171481" y="1285861"/>
            <a:ext cx="8829675" cy="4214841"/>
          </a:xfrm>
          <a:prstGeom prst="rect">
            <a:avLst/>
          </a:prstGeom>
          <a:noFill/>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Users\MOHANKUMARMPT\Downloads\WhatsApp Image 2024-07-13 at 8.30.42 PM (3).jpeg"/>
          <p:cNvPicPr>
            <a:picLocks noChangeAspect="1" noChangeArrowheads="1"/>
          </p:cNvPicPr>
          <p:nvPr/>
        </p:nvPicPr>
        <p:blipFill>
          <a:blip r:embed="rId2"/>
          <a:srcRect/>
          <a:stretch>
            <a:fillRect/>
          </a:stretch>
        </p:blipFill>
        <p:spPr bwMode="auto">
          <a:xfrm>
            <a:off x="276225" y="1071546"/>
            <a:ext cx="8591550" cy="4357718"/>
          </a:xfrm>
          <a:prstGeom prst="rect">
            <a:avLst/>
          </a:prstGeom>
          <a:noFill/>
        </p:spPr>
      </p:pic>
      <p:sp>
        <p:nvSpPr>
          <p:cNvPr id="7" name="Text Placeholder 6"/>
          <p:cNvSpPr>
            <a:spLocks noGrp="1"/>
          </p:cNvSpPr>
          <p:nvPr>
            <p:ph type="body" sz="half" idx="2"/>
          </p:nvPr>
        </p:nvSpPr>
        <p:spPr>
          <a:xfrm>
            <a:off x="594360" y="5682472"/>
            <a:ext cx="7955280" cy="746924"/>
          </a:xfrm>
        </p:spPr>
        <p:txBody>
          <a:bodyPr/>
          <a:lstStyle/>
          <a:p>
            <a:r>
              <a:rPr lang="en-IN" b="1" dirty="0" smtClean="0"/>
              <a:t>There are 3 Categorical Variables and 11 Numerical Variables</a:t>
            </a:r>
            <a:r>
              <a:rPr lang="en-IN" dirty="0" smtClean="0"/>
              <a:t>. </a:t>
            </a:r>
            <a:endParaRPr 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Users\MOHANKUMARMPT\Downloads\WhatsApp Image 2024-07-13 at 8.30.43 PM.jpeg"/>
          <p:cNvPicPr>
            <a:picLocks noChangeAspect="1" noChangeArrowheads="1"/>
          </p:cNvPicPr>
          <p:nvPr/>
        </p:nvPicPr>
        <p:blipFill>
          <a:blip r:embed="rId2"/>
          <a:srcRect/>
          <a:stretch>
            <a:fillRect/>
          </a:stretch>
        </p:blipFill>
        <p:spPr bwMode="auto">
          <a:xfrm>
            <a:off x="1071538" y="1357298"/>
            <a:ext cx="7072362" cy="4786346"/>
          </a:xfrm>
          <a:prstGeom prst="rect">
            <a:avLst/>
          </a:prstGeom>
          <a:noFill/>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C:\Users\MOHANKUMARMPT\Downloads\WhatsApp Image 2024-07-13 at 8.30.43 PM (1).jpeg"/>
          <p:cNvPicPr>
            <a:picLocks noChangeAspect="1" noChangeArrowheads="1"/>
          </p:cNvPicPr>
          <p:nvPr/>
        </p:nvPicPr>
        <p:blipFill>
          <a:blip r:embed="rId2"/>
          <a:srcRect/>
          <a:stretch>
            <a:fillRect/>
          </a:stretch>
        </p:blipFill>
        <p:spPr bwMode="auto">
          <a:xfrm>
            <a:off x="428596" y="1142984"/>
            <a:ext cx="8358245" cy="5143536"/>
          </a:xfrm>
          <a:prstGeom prst="rect">
            <a:avLst/>
          </a:prstGeom>
          <a:noFill/>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000108"/>
            <a:ext cx="8229600" cy="428628"/>
          </a:xfrm>
        </p:spPr>
        <p:txBody>
          <a:bodyPr>
            <a:normAutofit fontScale="90000"/>
          </a:bodyPr>
          <a:lstStyle/>
          <a:p>
            <a:pPr algn="ctr"/>
            <a:r>
              <a:rPr lang="en-US" b="1" dirty="0">
                <a:solidFill>
                  <a:srgbClr val="FC60DE"/>
                </a:solidFill>
              </a:rPr>
              <a:t>OUTLIER </a:t>
            </a:r>
            <a:r>
              <a:rPr lang="en-US" b="1" dirty="0" smtClean="0">
                <a:solidFill>
                  <a:srgbClr val="FC60DE"/>
                </a:solidFill>
              </a:rPr>
              <a:t>TREATMENT</a:t>
            </a:r>
            <a:r>
              <a:rPr lang="en-US" dirty="0">
                <a:solidFill>
                  <a:srgbClr val="00B050"/>
                </a:solidFill>
              </a:rPr>
              <a:t/>
            </a:r>
            <a:br>
              <a:rPr lang="en-US" dirty="0">
                <a:solidFill>
                  <a:srgbClr val="00B050"/>
                </a:solidFill>
              </a:rPr>
            </a:br>
            <a:endParaRPr lang="en-US" dirty="0">
              <a:solidFill>
                <a:srgbClr val="00B050"/>
              </a:solidFill>
            </a:endParaRPr>
          </a:p>
        </p:txBody>
      </p:sp>
      <p:sp>
        <p:nvSpPr>
          <p:cNvPr id="4" name="Content Placeholder 3"/>
          <p:cNvSpPr>
            <a:spLocks noGrp="1"/>
          </p:cNvSpPr>
          <p:nvPr>
            <p:ph idx="1"/>
          </p:nvPr>
        </p:nvSpPr>
        <p:spPr/>
        <p:txBody>
          <a:bodyPr>
            <a:normAutofit/>
          </a:bodyPr>
          <a:lstStyle/>
          <a:p>
            <a:pPr lvl="0"/>
            <a:r>
              <a:rPr lang="en-IN" b="1" dirty="0"/>
              <a:t>In python outlier is a data point that significantly differ from other observations in a dataset.</a:t>
            </a:r>
            <a:endParaRPr lang="en-US" dirty="0"/>
          </a:p>
          <a:p>
            <a:pPr lvl="0"/>
            <a:r>
              <a:rPr lang="en-IN" b="1" dirty="0"/>
              <a:t>Outlier is a value either very large or either very small.</a:t>
            </a:r>
            <a:endParaRPr lang="en-US" dirty="0"/>
          </a:p>
          <a:p>
            <a:pPr lvl="0"/>
            <a:r>
              <a:rPr lang="en-IN" b="1" dirty="0"/>
              <a:t>To perform outlier treatment using the </a:t>
            </a:r>
            <a:r>
              <a:rPr lang="en-IN" b="1" dirty="0" err="1"/>
              <a:t>interquartile</a:t>
            </a:r>
            <a:r>
              <a:rPr lang="en-IN" b="1" dirty="0"/>
              <a:t> range (IQR) method .</a:t>
            </a:r>
            <a:endParaRPr lang="en-US" dirty="0"/>
          </a:p>
          <a:p>
            <a:pPr lvl="0"/>
            <a:r>
              <a:rPr lang="en-IN" b="1" dirty="0"/>
              <a:t>Mean of the data gets affected by the outlier and median not affected much.</a:t>
            </a:r>
            <a:endParaRPr lang="en-US" dirty="0"/>
          </a:p>
          <a:p>
            <a:endParaRPr lang="en-US" dirty="0">
              <a:solidFill>
                <a:schemeClr val="bg1"/>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Users\MOHANKUMARMPT\Downloads\WhatsApp Image 2024-07-13 at 8.30.43 PM (2).jpeg"/>
          <p:cNvPicPr>
            <a:picLocks noChangeAspect="1" noChangeArrowheads="1"/>
          </p:cNvPicPr>
          <p:nvPr/>
        </p:nvPicPr>
        <p:blipFill>
          <a:blip r:embed="rId2"/>
          <a:srcRect/>
          <a:stretch>
            <a:fillRect/>
          </a:stretch>
        </p:blipFill>
        <p:spPr bwMode="auto">
          <a:xfrm>
            <a:off x="1285852" y="1500174"/>
            <a:ext cx="6858048" cy="4176464"/>
          </a:xfrm>
          <a:prstGeom prst="rect">
            <a:avLst/>
          </a:prstGeom>
          <a:noFill/>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14348" y="1428736"/>
            <a:ext cx="8229600" cy="1285884"/>
          </a:xfrm>
        </p:spPr>
        <p:txBody>
          <a:bodyPr>
            <a:normAutofit fontScale="90000"/>
          </a:bodyPr>
          <a:lstStyle/>
          <a:p>
            <a:pPr algn="ctr"/>
            <a:r>
              <a:rPr lang="en-IN" b="1" dirty="0">
                <a:solidFill>
                  <a:srgbClr val="FC60DE"/>
                </a:solidFill>
              </a:rPr>
              <a:t>Merging the numerical data and the categorical data</a:t>
            </a:r>
            <a:r>
              <a:rPr lang="en-US" b="1" dirty="0">
                <a:solidFill>
                  <a:srgbClr val="00B050"/>
                </a:solidFill>
              </a:rPr>
              <a:t/>
            </a:r>
            <a:br>
              <a:rPr lang="en-US" b="1" dirty="0">
                <a:solidFill>
                  <a:srgbClr val="00B050"/>
                </a:solidFill>
              </a:rPr>
            </a:br>
            <a:r>
              <a:rPr lang="en-US" b="1" dirty="0">
                <a:solidFill>
                  <a:srgbClr val="00B050"/>
                </a:solidFill>
              </a:rPr>
              <a:t> </a:t>
            </a:r>
            <a:r>
              <a:rPr lang="en-US" dirty="0">
                <a:solidFill>
                  <a:srgbClr val="00B050"/>
                </a:solidFill>
              </a:rPr>
              <a:t/>
            </a:r>
            <a:br>
              <a:rPr lang="en-US" dirty="0">
                <a:solidFill>
                  <a:srgbClr val="00B050"/>
                </a:solidFill>
              </a:rPr>
            </a:br>
            <a:endParaRPr lang="en-US" dirty="0">
              <a:solidFill>
                <a:srgbClr val="00B050"/>
              </a:solidFill>
            </a:endParaRPr>
          </a:p>
        </p:txBody>
      </p:sp>
      <p:pic>
        <p:nvPicPr>
          <p:cNvPr id="25602" name="Picture 2" descr="C:\Users\MOHANKUMARMPT\Downloads\WhatsApp Image 2024-07-13 at 8.31.42 PM.jpeg"/>
          <p:cNvPicPr>
            <a:picLocks noGrp="1" noChangeAspect="1" noChangeArrowheads="1"/>
          </p:cNvPicPr>
          <p:nvPr>
            <p:ph idx="1"/>
          </p:nvPr>
        </p:nvPicPr>
        <p:blipFill>
          <a:blip r:embed="rId2"/>
          <a:stretch>
            <a:fillRect/>
          </a:stretch>
        </p:blipFill>
        <p:spPr bwMode="auto">
          <a:xfrm>
            <a:off x="593725" y="2612926"/>
            <a:ext cx="7956550" cy="3232348"/>
          </a:xfrm>
          <a:prstGeom prst="rect">
            <a:avLst/>
          </a:prstGeom>
          <a:noFill/>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7464" y="357166"/>
            <a:ext cx="6377940" cy="1293028"/>
          </a:xfrm>
        </p:spPr>
        <p:txBody>
          <a:bodyPr>
            <a:noAutofit/>
          </a:bodyPr>
          <a:lstStyle/>
          <a:p>
            <a:r>
              <a:rPr lang="en-IN" sz="2200" b="1" dirty="0">
                <a:solidFill>
                  <a:srgbClr val="FC60DE"/>
                </a:solidFill>
              </a:rPr>
              <a:t>After merging the numeric and categorical data we get Final </a:t>
            </a:r>
            <a:r>
              <a:rPr lang="en-IN" sz="2200" b="1" dirty="0" smtClean="0">
                <a:solidFill>
                  <a:srgbClr val="FC60DE"/>
                </a:solidFill>
              </a:rPr>
              <a:t>Data</a:t>
            </a:r>
            <a:r>
              <a:rPr lang="en-US" sz="2200" dirty="0">
                <a:solidFill>
                  <a:srgbClr val="FC60DE"/>
                </a:solidFill>
              </a:rPr>
              <a:t/>
            </a:r>
            <a:br>
              <a:rPr lang="en-US" sz="2200" dirty="0">
                <a:solidFill>
                  <a:srgbClr val="FC60DE"/>
                </a:solidFill>
              </a:rPr>
            </a:br>
            <a:r>
              <a:rPr lang="en-US" sz="2200" dirty="0" smtClean="0">
                <a:solidFill>
                  <a:srgbClr val="FC60DE"/>
                </a:solidFill>
              </a:rPr>
              <a:t/>
            </a:r>
            <a:br>
              <a:rPr lang="en-US" sz="2200" dirty="0" smtClean="0">
                <a:solidFill>
                  <a:srgbClr val="FC60DE"/>
                </a:solidFill>
              </a:rPr>
            </a:br>
            <a:r>
              <a:rPr lang="en-US" sz="2200" cap="none" dirty="0" smtClean="0"/>
              <a:t>Make A Copy Of Final Data To Safe The Original Data</a:t>
            </a:r>
            <a:r>
              <a:rPr lang="en-US" sz="2200" dirty="0" smtClean="0">
                <a:solidFill>
                  <a:srgbClr val="FC60DE"/>
                </a:solidFill>
              </a:rPr>
              <a:t>.</a:t>
            </a:r>
            <a:endParaRPr lang="en-US" sz="2200" dirty="0">
              <a:solidFill>
                <a:srgbClr val="00B050"/>
              </a:solidFill>
            </a:endParaRPr>
          </a:p>
        </p:txBody>
      </p:sp>
      <p:pic>
        <p:nvPicPr>
          <p:cNvPr id="26626" name="Picture 2" descr="C:\Users\MOHANKUMARMPT\Downloads\WhatsApp Image 2024-07-13 at 8.32.25 PM.jpeg"/>
          <p:cNvPicPr>
            <a:picLocks noGrp="1" noChangeAspect="1" noChangeArrowheads="1"/>
          </p:cNvPicPr>
          <p:nvPr>
            <p:ph idx="1"/>
          </p:nvPr>
        </p:nvPicPr>
        <p:blipFill>
          <a:blip r:embed="rId2"/>
          <a:srcRect/>
          <a:stretch>
            <a:fillRect/>
          </a:stretch>
        </p:blipFill>
        <p:spPr bwMode="auto">
          <a:xfrm>
            <a:off x="457200" y="1785926"/>
            <a:ext cx="8229600" cy="4500594"/>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1700" y="764373"/>
            <a:ext cx="6377940" cy="735801"/>
          </a:xfrm>
        </p:spPr>
        <p:txBody>
          <a:bodyPr/>
          <a:lstStyle/>
          <a:p>
            <a:pPr algn="l"/>
            <a:r>
              <a:rPr lang="en-IN" b="1" dirty="0" smtClean="0">
                <a:solidFill>
                  <a:srgbClr val="00B050"/>
                </a:solidFill>
              </a:rPr>
              <a:t>         </a:t>
            </a:r>
            <a:r>
              <a:rPr lang="en-IN" b="1" dirty="0" smtClean="0">
                <a:solidFill>
                  <a:srgbClr val="7030A0"/>
                </a:solidFill>
              </a:rPr>
              <a:t>QUESTION NO: 3</a:t>
            </a:r>
            <a:endParaRPr lang="en-US" dirty="0">
              <a:solidFill>
                <a:srgbClr val="7030A0"/>
              </a:solidFill>
            </a:endParaRPr>
          </a:p>
        </p:txBody>
      </p:sp>
      <p:sp>
        <p:nvSpPr>
          <p:cNvPr id="3" name="Content Placeholder 2"/>
          <p:cNvSpPr>
            <a:spLocks noGrp="1"/>
          </p:cNvSpPr>
          <p:nvPr>
            <p:ph idx="1"/>
          </p:nvPr>
        </p:nvSpPr>
        <p:spPr>
          <a:xfrm>
            <a:off x="594360" y="1714488"/>
            <a:ext cx="7955280" cy="4549152"/>
          </a:xfrm>
        </p:spPr>
        <p:txBody>
          <a:bodyPr>
            <a:normAutofit fontScale="85000" lnSpcReduction="20000"/>
          </a:bodyPr>
          <a:lstStyle/>
          <a:p>
            <a:pPr>
              <a:buNone/>
            </a:pPr>
            <a:r>
              <a:rPr lang="en-US" dirty="0" smtClean="0"/>
              <a:t>Q3. Calculate the average balance by Geography.</a:t>
            </a:r>
          </a:p>
          <a:p>
            <a:pPr>
              <a:buNone/>
            </a:pPr>
            <a:r>
              <a:rPr lang="en-US" dirty="0" smtClean="0"/>
              <a:t> </a:t>
            </a:r>
          </a:p>
          <a:p>
            <a:pPr>
              <a:buNone/>
            </a:pPr>
            <a:r>
              <a:rPr lang="en-US" b="1" dirty="0" smtClean="0"/>
              <a:t>Query: </a:t>
            </a:r>
            <a:r>
              <a:rPr lang="en-US" dirty="0" smtClean="0"/>
              <a:t>SELECT Geography, AVG(Balance) AS </a:t>
            </a:r>
            <a:r>
              <a:rPr lang="en-US" dirty="0" err="1" smtClean="0"/>
              <a:t>AvgBalance</a:t>
            </a:r>
            <a:r>
              <a:rPr lang="en-US" dirty="0" smtClean="0"/>
              <a:t> FROM </a:t>
            </a:r>
            <a:r>
              <a:rPr lang="en-US" dirty="0" err="1" smtClean="0"/>
              <a:t>churn.data</a:t>
            </a:r>
            <a:r>
              <a:rPr lang="en-US" dirty="0" smtClean="0"/>
              <a:t> GROUP BY Geography;</a:t>
            </a:r>
          </a:p>
          <a:p>
            <a:pPr>
              <a:buNone/>
            </a:pPr>
            <a:r>
              <a:rPr lang="en-US" dirty="0" smtClean="0"/>
              <a:t> </a:t>
            </a:r>
          </a:p>
          <a:p>
            <a:pPr>
              <a:buNone/>
            </a:pPr>
            <a:r>
              <a:rPr lang="en-US" b="1" dirty="0" smtClean="0"/>
              <a:t>Methods Used:   </a:t>
            </a:r>
            <a:r>
              <a:rPr lang="en-US" dirty="0" smtClean="0"/>
              <a:t>"SELECT" STATEMENT</a:t>
            </a:r>
          </a:p>
          <a:p>
            <a:pPr>
              <a:buNone/>
            </a:pPr>
            <a:r>
              <a:rPr lang="en-US" dirty="0" smtClean="0"/>
              <a:t>                             "AVERAGE"  FUNCTION</a:t>
            </a:r>
          </a:p>
          <a:p>
            <a:pPr>
              <a:buNone/>
            </a:pPr>
            <a:r>
              <a:rPr lang="en-US" dirty="0" smtClean="0"/>
              <a:t>		               "GROUP BY" CLAUSE			  </a:t>
            </a:r>
          </a:p>
          <a:p>
            <a:pPr>
              <a:buNone/>
            </a:pPr>
            <a:r>
              <a:rPr lang="en-US" b="1" dirty="0" smtClean="0"/>
              <a:t>Explanation:   </a:t>
            </a:r>
          </a:p>
          <a:p>
            <a:r>
              <a:rPr lang="en-US" dirty="0" smtClean="0"/>
              <a:t>"GROUP BY" clause groups the rows of the "</a:t>
            </a:r>
            <a:r>
              <a:rPr lang="en-US" dirty="0" err="1" smtClean="0"/>
              <a:t>churn.data</a:t>
            </a:r>
            <a:r>
              <a:rPr lang="en-US" dirty="0" smtClean="0"/>
              <a:t>" table by the values in the "Geography" column.</a:t>
            </a:r>
          </a:p>
          <a:p>
            <a:r>
              <a:rPr lang="en-US" dirty="0" smtClean="0"/>
              <a:t> Therefore, the query calculates the AVERAGE of Balance for each geography and groups the data by geography.</a:t>
            </a:r>
          </a:p>
          <a:p>
            <a:pPr>
              <a:buNone/>
            </a:pPr>
            <a:endParaRPr lang="en-US" dirty="0" smtClean="0"/>
          </a:p>
          <a:p>
            <a:pPr>
              <a:buNone/>
            </a:pPr>
            <a:r>
              <a:rPr lang="en-US" dirty="0" smtClean="0"/>
              <a:t> </a:t>
            </a:r>
          </a:p>
          <a:p>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1439850"/>
          </a:xfrm>
        </p:spPr>
        <p:txBody>
          <a:bodyPr/>
          <a:lstStyle/>
          <a:p>
            <a:r>
              <a:rPr lang="en-IN" b="1" dirty="0">
                <a:solidFill>
                  <a:srgbClr val="FC60DE"/>
                </a:solidFill>
              </a:rPr>
              <a:t>ONE-HOT ENCODING</a:t>
            </a:r>
            <a:r>
              <a:rPr lang="en-US" b="1" dirty="0">
                <a:solidFill>
                  <a:srgbClr val="00B050"/>
                </a:solidFill>
              </a:rPr>
              <a:t/>
            </a:r>
            <a:br>
              <a:rPr lang="en-US" b="1" dirty="0">
                <a:solidFill>
                  <a:srgbClr val="00B050"/>
                </a:solidFill>
              </a:rPr>
            </a:br>
            <a:endParaRPr lang="en-US" dirty="0">
              <a:solidFill>
                <a:srgbClr val="00B050"/>
              </a:solidFill>
            </a:endParaRPr>
          </a:p>
        </p:txBody>
      </p:sp>
      <p:sp>
        <p:nvSpPr>
          <p:cNvPr id="6" name="Content Placeholder 5"/>
          <p:cNvSpPr>
            <a:spLocks noGrp="1"/>
          </p:cNvSpPr>
          <p:nvPr>
            <p:ph idx="1"/>
          </p:nvPr>
        </p:nvSpPr>
        <p:spPr/>
        <p:txBody>
          <a:bodyPr>
            <a:normAutofit lnSpcReduction="10000"/>
          </a:bodyPr>
          <a:lstStyle/>
          <a:p>
            <a:pPr lvl="0"/>
            <a:r>
              <a:rPr lang="en-US" sz="2600" b="1" dirty="0"/>
              <a:t>One-hot encoding is a technique used to convert categorical variables into a numerical format that can be used in machine learning models. It creates a binary column for each category and assigns a 1 or 0 to indicate the presence of a category in a given sample.</a:t>
            </a:r>
            <a:endParaRPr lang="en-US" sz="2600" dirty="0"/>
          </a:p>
          <a:p>
            <a:pPr lvl="0"/>
            <a:r>
              <a:rPr lang="en-US" sz="2600" b="1" dirty="0"/>
              <a:t>creating dummy variables is a crucial step in preprocessing categorical data for machine learning models, ensuring that the data is in a suitable numerical format without imposing any unintended order or hierarchy.</a:t>
            </a:r>
            <a:endParaRPr lang="en-US" sz="2600" dirty="0"/>
          </a:p>
          <a:p>
            <a:endParaRPr lang="en-US" sz="2600" dirty="0">
              <a:solidFill>
                <a:schemeClr val="bg1"/>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C:\Users\MOHANKUMARMPT\Downloads\WhatsApp Image 2024-07-13 at 8.33.02 PM.jpeg"/>
          <p:cNvPicPr>
            <a:picLocks noGrp="1" noChangeAspect="1" noChangeArrowheads="1"/>
          </p:cNvPicPr>
          <p:nvPr>
            <p:ph idx="1"/>
          </p:nvPr>
        </p:nvPicPr>
        <p:blipFill>
          <a:blip r:embed="rId2"/>
          <a:stretch>
            <a:fillRect/>
          </a:stretch>
        </p:blipFill>
        <p:spPr bwMode="auto">
          <a:xfrm>
            <a:off x="593725" y="1714488"/>
            <a:ext cx="7956550" cy="4012944"/>
          </a:xfrm>
          <a:prstGeom prst="rect">
            <a:avLst/>
          </a:prstGeom>
          <a:noFill/>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480340" y="500042"/>
            <a:ext cx="6377940" cy="857256"/>
          </a:xfrm>
        </p:spPr>
        <p:txBody>
          <a:bodyPr>
            <a:normAutofit fontScale="90000"/>
          </a:bodyPr>
          <a:lstStyle/>
          <a:p>
            <a:r>
              <a:rPr lang="en-IN" b="1" dirty="0">
                <a:solidFill>
                  <a:srgbClr val="FC60DE"/>
                </a:solidFill>
              </a:rPr>
              <a:t>Feature Engineering</a:t>
            </a:r>
            <a:r>
              <a:rPr lang="en-US" b="1" dirty="0">
                <a:solidFill>
                  <a:srgbClr val="00B050"/>
                </a:solidFill>
              </a:rPr>
              <a:t/>
            </a:r>
            <a:br>
              <a:rPr lang="en-US" b="1" dirty="0">
                <a:solidFill>
                  <a:srgbClr val="00B050"/>
                </a:solidFill>
              </a:rPr>
            </a:br>
            <a:endParaRPr lang="en-US" dirty="0">
              <a:solidFill>
                <a:srgbClr val="00B050"/>
              </a:solidFill>
            </a:endParaRPr>
          </a:p>
        </p:txBody>
      </p:sp>
      <p:sp>
        <p:nvSpPr>
          <p:cNvPr id="4" name="Content Placeholder 3"/>
          <p:cNvSpPr>
            <a:spLocks noGrp="1"/>
          </p:cNvSpPr>
          <p:nvPr>
            <p:ph idx="1"/>
          </p:nvPr>
        </p:nvSpPr>
        <p:spPr>
          <a:xfrm>
            <a:off x="594360" y="1142984"/>
            <a:ext cx="8121044" cy="5120656"/>
          </a:xfrm>
        </p:spPr>
        <p:txBody>
          <a:bodyPr>
            <a:normAutofit fontScale="92500" lnSpcReduction="10000"/>
          </a:bodyPr>
          <a:lstStyle/>
          <a:p>
            <a:pPr lvl="0"/>
            <a:r>
              <a:rPr lang="en-IN" b="1" dirty="0" smtClean="0"/>
              <a:t>Feature Engineering is a part of EDA in which we try to remove the less important feature and take only the relevant and important variable or feature.</a:t>
            </a:r>
            <a:endParaRPr lang="en-US" dirty="0" smtClean="0"/>
          </a:p>
          <a:p>
            <a:pPr lvl="0"/>
            <a:r>
              <a:rPr lang="en-IN" b="1" dirty="0" smtClean="0"/>
              <a:t>Correlation Analysis :</a:t>
            </a:r>
            <a:endParaRPr lang="en-US" dirty="0" smtClean="0"/>
          </a:p>
          <a:p>
            <a:pPr lvl="0"/>
            <a:r>
              <a:rPr lang="en-IN" b="1" dirty="0" smtClean="0"/>
              <a:t>The </a:t>
            </a:r>
            <a:r>
              <a:rPr lang="en-IN" b="1" dirty="0" err="1" smtClean="0"/>
              <a:t>correlational</a:t>
            </a:r>
            <a:r>
              <a:rPr lang="en-IN" b="1" dirty="0" smtClean="0"/>
              <a:t> coefficient indicates the strength and direction of the relationship.</a:t>
            </a:r>
            <a:endParaRPr lang="en-US" dirty="0" smtClean="0"/>
          </a:p>
          <a:p>
            <a:pPr lvl="0"/>
            <a:r>
              <a:rPr lang="en-IN" b="1" dirty="0" smtClean="0"/>
              <a:t>The range of </a:t>
            </a:r>
            <a:r>
              <a:rPr lang="en-IN" b="1" dirty="0" err="1" smtClean="0"/>
              <a:t>correlational</a:t>
            </a:r>
            <a:r>
              <a:rPr lang="en-IN" b="1" dirty="0" smtClean="0"/>
              <a:t> analysis is -1 to 1.</a:t>
            </a:r>
            <a:endParaRPr lang="en-US" dirty="0" smtClean="0"/>
          </a:p>
          <a:p>
            <a:pPr lvl="0"/>
            <a:r>
              <a:rPr lang="en-IN" b="1" dirty="0" smtClean="0"/>
              <a:t>1 indicates perfect positive correlation.</a:t>
            </a:r>
            <a:endParaRPr lang="en-US" dirty="0" smtClean="0"/>
          </a:p>
          <a:p>
            <a:pPr lvl="0"/>
            <a:r>
              <a:rPr lang="en-IN" b="1" dirty="0" smtClean="0"/>
              <a:t>-1 indicates perfect negative correlation.</a:t>
            </a:r>
            <a:endParaRPr lang="en-US" dirty="0" smtClean="0"/>
          </a:p>
          <a:p>
            <a:pPr lvl="0"/>
            <a:r>
              <a:rPr lang="en-IN" b="1" dirty="0" smtClean="0"/>
              <a:t>0 indicates no linear relationships.</a:t>
            </a:r>
            <a:endParaRPr lang="en-US" dirty="0" smtClean="0"/>
          </a:p>
          <a:p>
            <a:r>
              <a:rPr lang="en-IN" b="1" dirty="0" smtClean="0"/>
              <a:t>Selecting the important feature by choosing a cut of value of 0.03</a:t>
            </a:r>
            <a:endParaRPr lang="en-US" dirty="0" smtClean="0"/>
          </a:p>
          <a:p>
            <a:pPr lvl="0"/>
            <a:r>
              <a:rPr lang="en-IN" sz="2200" b="1" dirty="0" smtClean="0">
                <a:solidFill>
                  <a:schemeClr val="bg1"/>
                </a:solidFill>
              </a:rPr>
              <a:t>e </a:t>
            </a:r>
            <a:r>
              <a:rPr lang="en-IN" sz="2200" b="1" dirty="0">
                <a:solidFill>
                  <a:schemeClr val="bg1"/>
                </a:solidFill>
              </a:rPr>
              <a:t>Engineering is a part of EDA in which we try to remove the less important feature and take only the relevant and important variable or feature</a:t>
            </a:r>
            <a:r>
              <a:rPr lang="en-IN" sz="2200" b="1" dirty="0" smtClean="0">
                <a:solidFill>
                  <a:schemeClr val="bg1"/>
                </a:solidFill>
              </a:rPr>
              <a:t>.</a:t>
            </a:r>
            <a:endParaRPr lang="en-US" sz="2200" dirty="0">
              <a:solidFill>
                <a:schemeClr val="bg1"/>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C:\Users\MOHANKUMARMPT\Downloads\WhatsApp Image 2024-07-13 at 8.35.27 PM.jpeg"/>
          <p:cNvPicPr>
            <a:picLocks noChangeAspect="1" noChangeArrowheads="1"/>
          </p:cNvPicPr>
          <p:nvPr/>
        </p:nvPicPr>
        <p:blipFill>
          <a:blip r:embed="rId2"/>
          <a:srcRect/>
          <a:stretch>
            <a:fillRect/>
          </a:stretch>
        </p:blipFill>
        <p:spPr bwMode="auto">
          <a:xfrm>
            <a:off x="571472" y="1187264"/>
            <a:ext cx="8215370" cy="4956380"/>
          </a:xfrm>
          <a:prstGeom prst="rect">
            <a:avLst/>
          </a:prstGeom>
          <a:noFill/>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C:\Users\MOHANKUMARMPT\Downloads\WhatsApp Image 2024-07-13 at 8.42.08 PM.jpeg"/>
          <p:cNvPicPr>
            <a:picLocks noChangeAspect="1" noChangeArrowheads="1"/>
          </p:cNvPicPr>
          <p:nvPr/>
        </p:nvPicPr>
        <p:blipFill>
          <a:blip r:embed="rId2"/>
          <a:srcRect/>
          <a:stretch>
            <a:fillRect/>
          </a:stretch>
        </p:blipFill>
        <p:spPr bwMode="auto">
          <a:xfrm>
            <a:off x="500033" y="1438276"/>
            <a:ext cx="8429685" cy="4776806"/>
          </a:xfrm>
          <a:prstGeom prst="rect">
            <a:avLst/>
          </a:prstGeom>
          <a:noFill/>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descr="C:\Users\MOHANKUMARMPT\Downloads\WhatsApp Image 2024-07-17 at 1.54.39 PM.jpeg"/>
          <p:cNvPicPr>
            <a:picLocks noChangeAspect="1" noChangeArrowheads="1"/>
          </p:cNvPicPr>
          <p:nvPr/>
        </p:nvPicPr>
        <p:blipFill>
          <a:blip r:embed="rId2"/>
          <a:srcRect/>
          <a:stretch>
            <a:fillRect/>
          </a:stretch>
        </p:blipFill>
        <p:spPr bwMode="auto">
          <a:xfrm>
            <a:off x="642910" y="1285860"/>
            <a:ext cx="8001056" cy="4857784"/>
          </a:xfrm>
          <a:prstGeom prst="rect">
            <a:avLst/>
          </a:prstGeom>
          <a:noFill/>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1" descr="C:\Users\MOHANKUMARMPT\Downloads\WhatsApp Image 2024-07-17 at 1.55.14 PM.jpeg"/>
          <p:cNvPicPr>
            <a:picLocks noChangeAspect="1" noChangeArrowheads="1"/>
          </p:cNvPicPr>
          <p:nvPr/>
        </p:nvPicPr>
        <p:blipFill>
          <a:blip r:embed="rId2"/>
          <a:srcRect/>
          <a:stretch>
            <a:fillRect/>
          </a:stretch>
        </p:blipFill>
        <p:spPr bwMode="auto">
          <a:xfrm>
            <a:off x="357158" y="1252538"/>
            <a:ext cx="8358246" cy="4605354"/>
          </a:xfrm>
          <a:prstGeom prst="rect">
            <a:avLst/>
          </a:prstGeom>
          <a:noFill/>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42984"/>
            <a:ext cx="8229600" cy="4572032"/>
          </a:xfrm>
        </p:spPr>
        <p:txBody>
          <a:bodyPr/>
          <a:lstStyle/>
          <a:p>
            <a:endParaRPr lang="en-US" dirty="0"/>
          </a:p>
        </p:txBody>
      </p:sp>
      <p:pic>
        <p:nvPicPr>
          <p:cNvPr id="21505" name="Picture 1" descr="C:\Users\MOHANKUMARMPT\Downloads\WhatsApp Image 2024-07-17 at 1.57.07 PM.jpeg"/>
          <p:cNvPicPr>
            <a:picLocks noChangeAspect="1" noChangeArrowheads="1"/>
          </p:cNvPicPr>
          <p:nvPr/>
        </p:nvPicPr>
        <p:blipFill>
          <a:blip r:embed="rId2"/>
          <a:srcRect/>
          <a:stretch>
            <a:fillRect/>
          </a:stretch>
        </p:blipFill>
        <p:spPr bwMode="auto">
          <a:xfrm>
            <a:off x="357158" y="1142984"/>
            <a:ext cx="8429684" cy="4429156"/>
          </a:xfrm>
          <a:prstGeom prst="rect">
            <a:avLst/>
          </a:prstGeom>
          <a:noFill/>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43018" y="571480"/>
            <a:ext cx="7758138" cy="1143008"/>
          </a:xfrm>
        </p:spPr>
        <p:txBody>
          <a:bodyPr>
            <a:noAutofit/>
          </a:bodyPr>
          <a:lstStyle/>
          <a:p>
            <a:pPr algn="ctr"/>
            <a:r>
              <a:rPr lang="en-US" sz="3000" dirty="0">
                <a:solidFill>
                  <a:srgbClr val="00B050"/>
                </a:solidFill>
              </a:rPr>
              <a:t/>
            </a:r>
            <a:br>
              <a:rPr lang="en-US" sz="3000" dirty="0">
                <a:solidFill>
                  <a:srgbClr val="00B050"/>
                </a:solidFill>
              </a:rPr>
            </a:br>
            <a:r>
              <a:rPr lang="en-US" sz="3000" b="1" dirty="0" smtClean="0">
                <a:solidFill>
                  <a:srgbClr val="FC60DE"/>
                </a:solidFill>
              </a:rPr>
              <a:t>Splitting the final dataset into Training and Testing dataset</a:t>
            </a:r>
            <a:endParaRPr lang="en-US" sz="3000" dirty="0">
              <a:solidFill>
                <a:srgbClr val="FC60DE"/>
              </a:solidFill>
            </a:endParaRPr>
          </a:p>
        </p:txBody>
      </p:sp>
      <p:sp>
        <p:nvSpPr>
          <p:cNvPr id="4" name="Content Placeholder 3"/>
          <p:cNvSpPr>
            <a:spLocks noGrp="1"/>
          </p:cNvSpPr>
          <p:nvPr>
            <p:ph idx="1"/>
          </p:nvPr>
        </p:nvSpPr>
        <p:spPr/>
        <p:txBody>
          <a:bodyPr>
            <a:normAutofit fontScale="92500" lnSpcReduction="20000"/>
          </a:bodyPr>
          <a:lstStyle/>
          <a:p>
            <a:pPr lvl="0"/>
            <a:r>
              <a:rPr lang="en-IN" b="1" dirty="0"/>
              <a:t>Divide the dataset into separate subset for Training, Validation, Testing dataset.</a:t>
            </a:r>
            <a:endParaRPr lang="en-US" dirty="0"/>
          </a:p>
          <a:p>
            <a:pPr lvl="0"/>
            <a:r>
              <a:rPr lang="en-IN" b="1" dirty="0"/>
              <a:t>Training dataset :</a:t>
            </a:r>
            <a:endParaRPr lang="en-US" dirty="0"/>
          </a:p>
          <a:p>
            <a:pPr lvl="0"/>
            <a:r>
              <a:rPr lang="en-IN" b="1" dirty="0"/>
              <a:t> The largest portion of the dataset (70-80% of total dataset).</a:t>
            </a:r>
            <a:endParaRPr lang="en-US" dirty="0"/>
          </a:p>
          <a:p>
            <a:pPr lvl="0"/>
            <a:r>
              <a:rPr lang="en-IN" b="1" dirty="0"/>
              <a:t>Learn patterns, relationships and characteristics from the set.</a:t>
            </a:r>
            <a:endParaRPr lang="en-US" dirty="0"/>
          </a:p>
          <a:p>
            <a:pPr lvl="0"/>
            <a:r>
              <a:rPr lang="en-IN" b="1" dirty="0"/>
              <a:t>Validation dataset :</a:t>
            </a:r>
            <a:endParaRPr lang="en-US" dirty="0"/>
          </a:p>
          <a:p>
            <a:pPr lvl="0"/>
            <a:r>
              <a:rPr lang="en-IN" b="1" dirty="0"/>
              <a:t>10-15% of the dataset.</a:t>
            </a:r>
            <a:endParaRPr lang="en-US" dirty="0"/>
          </a:p>
          <a:p>
            <a:pPr lvl="0"/>
            <a:r>
              <a:rPr lang="en-IN" b="1" dirty="0"/>
              <a:t>Optimizing model performance without </a:t>
            </a:r>
            <a:r>
              <a:rPr lang="en-IN" b="1" dirty="0" err="1"/>
              <a:t>overfitting</a:t>
            </a:r>
            <a:r>
              <a:rPr lang="en-IN" b="1" dirty="0"/>
              <a:t> the  training data.</a:t>
            </a:r>
            <a:endParaRPr lang="en-US" dirty="0"/>
          </a:p>
          <a:p>
            <a:pPr lvl="0"/>
            <a:r>
              <a:rPr lang="en-IN" b="1" dirty="0"/>
              <a:t>Testing dataset :</a:t>
            </a:r>
            <a:endParaRPr lang="en-US" dirty="0"/>
          </a:p>
          <a:p>
            <a:pPr lvl="0"/>
            <a:r>
              <a:rPr lang="en-IN" b="1" dirty="0"/>
              <a:t>Evaluating the final model’s performance on unseen data.</a:t>
            </a:r>
            <a:endParaRPr lang="en-US" dirty="0"/>
          </a:p>
          <a:p>
            <a:pPr lvl="0"/>
            <a:r>
              <a:rPr lang="en-IN" b="1" dirty="0"/>
              <a:t>10-15% of the total data.</a:t>
            </a:r>
            <a:endParaRPr lang="en-US" dirty="0"/>
          </a:p>
          <a:p>
            <a:endParaRPr lang="en-US" dirty="0">
              <a:solidFill>
                <a:schemeClr val="bg1"/>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1" descr="C:\Users\MOHANKUMARMPT\Downloads\WhatsApp Image 2024-07-17 at 1.58.12 PM.jpeg"/>
          <p:cNvPicPr>
            <a:picLocks noChangeAspect="1" noChangeArrowheads="1"/>
          </p:cNvPicPr>
          <p:nvPr/>
        </p:nvPicPr>
        <p:blipFill>
          <a:blip r:embed="rId2"/>
          <a:srcRect/>
          <a:stretch>
            <a:fillRect/>
          </a:stretch>
        </p:blipFill>
        <p:spPr bwMode="auto">
          <a:xfrm>
            <a:off x="728663" y="1333521"/>
            <a:ext cx="7686675" cy="5095875"/>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764372"/>
            <a:ext cx="8643998" cy="5236396"/>
          </a:xfrm>
        </p:spPr>
        <p:txBody>
          <a:bodyPr/>
          <a:lstStyle/>
          <a:p>
            <a:pPr algn="ctr"/>
            <a:endParaRPr lang="en-US" b="1" dirty="0">
              <a:solidFill>
                <a:srgbClr val="FFC000"/>
              </a:solidFill>
            </a:endParaRPr>
          </a:p>
        </p:txBody>
      </p:sp>
      <p:pic>
        <p:nvPicPr>
          <p:cNvPr id="3074" name="Picture 2" descr="C:\Users\MOHANKUMARMPT\Downloads\obj3 - Copy.PNG"/>
          <p:cNvPicPr>
            <a:picLocks noGrp="1" noChangeAspect="1" noChangeArrowheads="1"/>
          </p:cNvPicPr>
          <p:nvPr>
            <p:ph idx="1"/>
          </p:nvPr>
        </p:nvPicPr>
        <p:blipFill>
          <a:blip r:embed="rId2"/>
          <a:srcRect/>
          <a:stretch>
            <a:fillRect/>
          </a:stretch>
        </p:blipFill>
        <p:spPr bwMode="auto">
          <a:xfrm>
            <a:off x="428596" y="2071678"/>
            <a:ext cx="8429684" cy="3500462"/>
          </a:xfrm>
          <a:prstGeom prst="rect">
            <a:avLst/>
          </a:prstGeom>
          <a:noFill/>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57422" y="764373"/>
            <a:ext cx="6192218" cy="1293028"/>
          </a:xfrm>
        </p:spPr>
        <p:txBody>
          <a:bodyPr>
            <a:normAutofit/>
          </a:bodyPr>
          <a:lstStyle/>
          <a:p>
            <a:pPr algn="ctr"/>
            <a:r>
              <a:rPr lang="en-IN" sz="4500" b="1" dirty="0" smtClean="0">
                <a:solidFill>
                  <a:srgbClr val="FC60DE"/>
                </a:solidFill>
              </a:rPr>
              <a:t>MODELLING</a:t>
            </a:r>
            <a:endParaRPr lang="en-US" sz="4500" b="1" dirty="0">
              <a:solidFill>
                <a:srgbClr val="FC60DE"/>
              </a:solidFill>
            </a:endParaRPr>
          </a:p>
        </p:txBody>
      </p:sp>
      <p:sp>
        <p:nvSpPr>
          <p:cNvPr id="3" name="Content Placeholder 2"/>
          <p:cNvSpPr>
            <a:spLocks noGrp="1"/>
          </p:cNvSpPr>
          <p:nvPr>
            <p:ph idx="1"/>
          </p:nvPr>
        </p:nvSpPr>
        <p:spPr/>
        <p:txBody>
          <a:bodyPr/>
          <a:lstStyle/>
          <a:p>
            <a:r>
              <a:rPr lang="en-IN" b="1" dirty="0" smtClean="0"/>
              <a:t>MACHINE LEARNING ALGORITHMS</a:t>
            </a:r>
            <a:r>
              <a:rPr lang="en-IN" dirty="0" smtClean="0"/>
              <a:t>:</a:t>
            </a:r>
          </a:p>
          <a:p>
            <a:pPr lvl="1"/>
            <a:r>
              <a:rPr lang="en-IN" dirty="0" smtClean="0"/>
              <a:t>Logistic Regression</a:t>
            </a:r>
          </a:p>
          <a:p>
            <a:pPr lvl="1"/>
            <a:r>
              <a:rPr lang="en-IN" dirty="0" smtClean="0"/>
              <a:t>Decision Tree</a:t>
            </a:r>
          </a:p>
          <a:p>
            <a:pPr lvl="1"/>
            <a:r>
              <a:rPr lang="en-IN" dirty="0" smtClean="0"/>
              <a:t>K-Nearest </a:t>
            </a:r>
            <a:r>
              <a:rPr lang="en-IN" dirty="0" err="1" smtClean="0"/>
              <a:t>Neighbors</a:t>
            </a:r>
            <a:r>
              <a:rPr lang="en-IN" dirty="0" smtClean="0"/>
              <a:t> Classifier</a:t>
            </a:r>
          </a:p>
          <a:p>
            <a:pPr lvl="1"/>
            <a:r>
              <a:rPr lang="en-IN" dirty="0" smtClean="0"/>
              <a:t>Random Forest</a:t>
            </a:r>
          </a:p>
          <a:p>
            <a:pPr lvl="1"/>
            <a:r>
              <a:rPr lang="en-IN" dirty="0" smtClean="0"/>
              <a:t>Naive </a:t>
            </a:r>
            <a:r>
              <a:rPr lang="en-IN" dirty="0" err="1" smtClean="0"/>
              <a:t>Bayes</a:t>
            </a:r>
            <a:r>
              <a:rPr lang="en-IN" dirty="0" smtClean="0"/>
              <a:t> </a:t>
            </a:r>
            <a:endParaRPr 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descr="C:\Users\MOHANKUMARMPT\Downloads\WhatsApp Image 2024-07-17 at 1.58.54 PM.jpeg"/>
          <p:cNvPicPr>
            <a:picLocks noChangeAspect="1" noChangeArrowheads="1"/>
          </p:cNvPicPr>
          <p:nvPr/>
        </p:nvPicPr>
        <p:blipFill>
          <a:blip r:embed="rId2"/>
          <a:srcRect/>
          <a:stretch>
            <a:fillRect/>
          </a:stretch>
        </p:blipFill>
        <p:spPr bwMode="auto">
          <a:xfrm>
            <a:off x="285720" y="1285860"/>
            <a:ext cx="8858280" cy="4810140"/>
          </a:xfrm>
          <a:prstGeom prst="rect">
            <a:avLst/>
          </a:prstGeom>
          <a:noFill/>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1" descr="C:\Users\MOHANKUMARMPT\Downloads\WhatsApp Image 2024-07-17 at 1.59.18 PM.jpeg"/>
          <p:cNvPicPr>
            <a:picLocks noChangeAspect="1" noChangeArrowheads="1"/>
          </p:cNvPicPr>
          <p:nvPr/>
        </p:nvPicPr>
        <p:blipFill>
          <a:blip r:embed="rId2"/>
          <a:srcRect/>
          <a:stretch>
            <a:fillRect/>
          </a:stretch>
        </p:blipFill>
        <p:spPr bwMode="auto">
          <a:xfrm>
            <a:off x="1000100" y="1262081"/>
            <a:ext cx="6657975" cy="4810125"/>
          </a:xfrm>
          <a:prstGeom prst="rect">
            <a:avLst/>
          </a:prstGeom>
          <a:noFill/>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descr="C:\Users\MOHANKUMARMPT\Downloads\WhatsApp Image 2024-07-17 at 2.00.32 PM.jpeg"/>
          <p:cNvPicPr>
            <a:picLocks noChangeAspect="1" noChangeArrowheads="1"/>
          </p:cNvPicPr>
          <p:nvPr/>
        </p:nvPicPr>
        <p:blipFill>
          <a:blip r:embed="rId2"/>
          <a:srcRect/>
          <a:stretch>
            <a:fillRect/>
          </a:stretch>
        </p:blipFill>
        <p:spPr bwMode="auto">
          <a:xfrm>
            <a:off x="928662" y="1083547"/>
            <a:ext cx="7572428" cy="5590624"/>
          </a:xfrm>
          <a:prstGeom prst="rect">
            <a:avLst/>
          </a:prstGeom>
          <a:noFill/>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1" descr="C:\Users\MOHANKUMARMPT\Downloads\WhatsApp Image 2024-07-17 at 2.01.07 PM.jpeg"/>
          <p:cNvPicPr>
            <a:picLocks noChangeAspect="1" noChangeArrowheads="1"/>
          </p:cNvPicPr>
          <p:nvPr/>
        </p:nvPicPr>
        <p:blipFill>
          <a:blip r:embed="rId2"/>
          <a:srcRect/>
          <a:stretch>
            <a:fillRect/>
          </a:stretch>
        </p:blipFill>
        <p:spPr bwMode="auto">
          <a:xfrm>
            <a:off x="1142977" y="938481"/>
            <a:ext cx="7429552" cy="5776667"/>
          </a:xfrm>
          <a:prstGeom prst="rect">
            <a:avLst/>
          </a:prstGeom>
          <a:noFill/>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 descr="C:\Users\MOHANKUMARMPT\Downloads\WhatsApp Image 2024-07-17 at 2.01.33 PM.jpeg"/>
          <p:cNvPicPr>
            <a:picLocks noChangeAspect="1" noChangeArrowheads="1"/>
          </p:cNvPicPr>
          <p:nvPr/>
        </p:nvPicPr>
        <p:blipFill>
          <a:blip r:embed="rId2"/>
          <a:srcRect/>
          <a:stretch>
            <a:fillRect/>
          </a:stretch>
        </p:blipFill>
        <p:spPr bwMode="auto">
          <a:xfrm>
            <a:off x="928661" y="1357298"/>
            <a:ext cx="7650307" cy="4786346"/>
          </a:xfrm>
          <a:prstGeom prst="rect">
            <a:avLst/>
          </a:prstGeom>
          <a:noFill/>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Picture 1" descr="C:\Users\MOHANKUMARMPT\Downloads\WhatsApp Image 2024-07-17 at 2.02.46 PM.jpeg"/>
          <p:cNvPicPr>
            <a:picLocks noChangeAspect="1" noChangeArrowheads="1"/>
          </p:cNvPicPr>
          <p:nvPr/>
        </p:nvPicPr>
        <p:blipFill>
          <a:blip r:embed="rId2"/>
          <a:srcRect/>
          <a:stretch>
            <a:fillRect/>
          </a:stretch>
        </p:blipFill>
        <p:spPr bwMode="auto">
          <a:xfrm>
            <a:off x="1428728" y="1123056"/>
            <a:ext cx="6305574" cy="5163464"/>
          </a:xfrm>
          <a:prstGeom prst="rect">
            <a:avLst/>
          </a:prstGeom>
          <a:noFill/>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descr="C:\Users\MOHANKUMARMPT\Downloads\WhatsApp Image 2024-07-17 at 2.03.20 PM.jpeg"/>
          <p:cNvPicPr>
            <a:picLocks noChangeAspect="1" noChangeArrowheads="1"/>
          </p:cNvPicPr>
          <p:nvPr/>
        </p:nvPicPr>
        <p:blipFill>
          <a:blip r:embed="rId2"/>
          <a:srcRect/>
          <a:stretch>
            <a:fillRect/>
          </a:stretch>
        </p:blipFill>
        <p:spPr bwMode="auto">
          <a:xfrm>
            <a:off x="1409702" y="1071546"/>
            <a:ext cx="6377008" cy="5408029"/>
          </a:xfrm>
          <a:prstGeom prst="rect">
            <a:avLst/>
          </a:prstGeom>
          <a:noFill/>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5" name="Picture 1" descr="C:\Users\MOHANKUMARMPT\Downloads\WhatsApp Image 2024-07-17 at 2.04.03 PM.jpeg"/>
          <p:cNvPicPr>
            <a:picLocks noChangeAspect="1" noChangeArrowheads="1"/>
          </p:cNvPicPr>
          <p:nvPr/>
        </p:nvPicPr>
        <p:blipFill>
          <a:blip r:embed="rId2"/>
          <a:srcRect/>
          <a:stretch>
            <a:fillRect/>
          </a:stretch>
        </p:blipFill>
        <p:spPr bwMode="auto">
          <a:xfrm>
            <a:off x="1000151" y="1181121"/>
            <a:ext cx="7286625" cy="5248275"/>
          </a:xfrm>
          <a:prstGeom prst="rect">
            <a:avLst/>
          </a:prstGeom>
          <a:noFill/>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 descr="C:\Users\MOHANKUMARMPT\Downloads\WhatsApp Image 2024-07-17 at 2.04.35 PM.jpeg"/>
          <p:cNvPicPr>
            <a:picLocks noChangeAspect="1" noChangeArrowheads="1"/>
          </p:cNvPicPr>
          <p:nvPr/>
        </p:nvPicPr>
        <p:blipFill>
          <a:blip r:embed="rId2"/>
          <a:srcRect/>
          <a:stretch>
            <a:fillRect/>
          </a:stretch>
        </p:blipFill>
        <p:spPr bwMode="auto">
          <a:xfrm>
            <a:off x="1033465" y="1214422"/>
            <a:ext cx="7396187" cy="5010060"/>
          </a:xfrm>
          <a:prstGeom prst="rect">
            <a:avLst/>
          </a:prstGeom>
          <a:noFill/>
        </p:spPr>
      </p:pic>
    </p:spTree>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Vapor Trail" id="{4FDF2955-7D9C-493C-B9F9-C205151B46CD}" vid="{FE1EB5C7-81A8-4CBA-AE6E-B3BF73DC38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TM04033937[[fn=Vapor Trail]]</Template>
  <TotalTime>1154</TotalTime>
  <Words>2093</Words>
  <Application>Microsoft Office PowerPoint</Application>
  <PresentationFormat>On-screen Show (4:3)</PresentationFormat>
  <Paragraphs>421</Paragraphs>
  <Slides>103</Slides>
  <Notes>1</Notes>
  <HiddenSlides>0</HiddenSlides>
  <MMClips>0</MMClips>
  <ScaleCrop>false</ScaleCrop>
  <HeadingPairs>
    <vt:vector size="4" baseType="variant">
      <vt:variant>
        <vt:lpstr>Theme</vt:lpstr>
      </vt:variant>
      <vt:variant>
        <vt:i4>1</vt:i4>
      </vt:variant>
      <vt:variant>
        <vt:lpstr>Slide Titles</vt:lpstr>
      </vt:variant>
      <vt:variant>
        <vt:i4>103</vt:i4>
      </vt:variant>
    </vt:vector>
  </HeadingPairs>
  <TitlesOfParts>
    <vt:vector size="104" baseType="lpstr">
      <vt:lpstr>Vapor Trail</vt:lpstr>
      <vt:lpstr>CHURN Data analysis</vt:lpstr>
      <vt:lpstr>OBJECTIVE</vt:lpstr>
      <vt:lpstr>SQL ON THE CHURN DATA</vt:lpstr>
      <vt:lpstr>   QUESTION NO : 1</vt:lpstr>
      <vt:lpstr>       </vt:lpstr>
      <vt:lpstr>      QUESTION NO : 2</vt:lpstr>
      <vt:lpstr>Slide 7</vt:lpstr>
      <vt:lpstr>         QUESTION NO: 3</vt:lpstr>
      <vt:lpstr>Slide 9</vt:lpstr>
      <vt:lpstr>       QUESTION NO: 4</vt:lpstr>
      <vt:lpstr>Slide 11</vt:lpstr>
      <vt:lpstr>QUESTION NO: 5</vt:lpstr>
      <vt:lpstr>Slide 13</vt:lpstr>
      <vt:lpstr>QUESTION NO: 6</vt:lpstr>
      <vt:lpstr>Slide 15</vt:lpstr>
      <vt:lpstr>Slide 16</vt:lpstr>
      <vt:lpstr>QUESTION NO: 7</vt:lpstr>
      <vt:lpstr>Slide 18</vt:lpstr>
      <vt:lpstr>QUESTION NO: 8</vt:lpstr>
      <vt:lpstr>Slide 20</vt:lpstr>
      <vt:lpstr>QUESTION NO: 9</vt:lpstr>
      <vt:lpstr>Slide 22</vt:lpstr>
      <vt:lpstr>QUESTION NO: 10</vt:lpstr>
      <vt:lpstr>Slide 24</vt:lpstr>
      <vt:lpstr>QUESTION NO: 11</vt:lpstr>
      <vt:lpstr>Slide 26</vt:lpstr>
      <vt:lpstr>QUESTION NO: 12</vt:lpstr>
      <vt:lpstr>Slide 28</vt:lpstr>
      <vt:lpstr>QUESTION NO: 13</vt:lpstr>
      <vt:lpstr>Slide 30</vt:lpstr>
      <vt:lpstr>QUESTION NO: 14</vt:lpstr>
      <vt:lpstr>Slide 32</vt:lpstr>
      <vt:lpstr>Slide 33</vt:lpstr>
      <vt:lpstr>QUESTION NO: 15</vt:lpstr>
      <vt:lpstr>Slide 35</vt:lpstr>
      <vt:lpstr>QUESTION NO: 16</vt:lpstr>
      <vt:lpstr>Slide 37</vt:lpstr>
      <vt:lpstr>Slide 38</vt:lpstr>
      <vt:lpstr>EXPLORATORY DATA ANALYSIS ON THE churn DATA </vt:lpstr>
      <vt:lpstr>OBJECTIVES</vt:lpstr>
      <vt:lpstr>Importing all the necessary modules. </vt:lpstr>
      <vt:lpstr>Slide 42</vt:lpstr>
      <vt:lpstr>Slide 43</vt:lpstr>
      <vt:lpstr>Decision Tree:  from sklearn.tree import DecisionTreeClassifier from sklearn.metrics import confusion_matrix from sklearn.tree import DecisionTreeClassifier, export_graphviz, export_text from sklearn.neighbors import KNeighborsClassifier from sklearn.model_selection import GridSearchCV, train_test_split from sklearn.preprocessing import StandardScaler, minmax_scale  K-Nearest Neighbors Classifier:  from sklearn.neighbors import KNeighborsClassifier from sklearn.model_selection import GridSearchCV, train_test_split from sklearn.preprocessing import StandardScaler, minmax_scale  Random Forest Classifier:  from sklearn.ensemble import RandomForestClassifier Naive Bayes Algorithm: from sklearn.naive_bayes import GaussianNB   gnb = GaussianNB()   </vt:lpstr>
      <vt:lpstr>Slide 45</vt:lpstr>
      <vt:lpstr>Slide 46</vt:lpstr>
      <vt:lpstr>Importing the data from an external source into the Python environment</vt:lpstr>
      <vt:lpstr>Slide 48</vt:lpstr>
      <vt:lpstr>Renaming the variables as per the Naming conversion. </vt:lpstr>
      <vt:lpstr>Slide 50</vt:lpstr>
      <vt:lpstr>In this Data follows the naming conversion</vt:lpstr>
      <vt:lpstr>Slide 52</vt:lpstr>
      <vt:lpstr>Data Duplicacy : Check if their is duplicate data or not: DDT (Data Duplicacy Treatment) </vt:lpstr>
      <vt:lpstr>Slide 54</vt:lpstr>
      <vt:lpstr>MISSING VALUE TREATMENT There is no missing values in this data   </vt:lpstr>
      <vt:lpstr>checking the value count and nunique of categorical variables </vt:lpstr>
      <vt:lpstr>Slide 57</vt:lpstr>
      <vt:lpstr>Slide 58</vt:lpstr>
      <vt:lpstr>Slide 59</vt:lpstr>
      <vt:lpstr>Slide 60</vt:lpstr>
      <vt:lpstr>Visualizing relationship of variables using Matplotlib.pyplot. </vt:lpstr>
      <vt:lpstr>Slide 62</vt:lpstr>
      <vt:lpstr>Slide 63</vt:lpstr>
      <vt:lpstr>Slide 64</vt:lpstr>
      <vt:lpstr>Slide 65</vt:lpstr>
      <vt:lpstr>Slide 66</vt:lpstr>
      <vt:lpstr>Slide 67</vt:lpstr>
      <vt:lpstr>Slide 68</vt:lpstr>
      <vt:lpstr>Slide 69</vt:lpstr>
      <vt:lpstr>Slide 70</vt:lpstr>
      <vt:lpstr>Separating the categorical Variables and Numerical variables into two different datasets for Data Preparations for Data Analysis   There 3 categorical variable and 11 numerical variables </vt:lpstr>
      <vt:lpstr>Slide 72</vt:lpstr>
      <vt:lpstr>Slide 73</vt:lpstr>
      <vt:lpstr>Slide 74</vt:lpstr>
      <vt:lpstr>Slide 75</vt:lpstr>
      <vt:lpstr>OUTLIER TREATMENT </vt:lpstr>
      <vt:lpstr>Slide 77</vt:lpstr>
      <vt:lpstr>Merging the numerical data and the categorical data   </vt:lpstr>
      <vt:lpstr>After merging the numeric and categorical data we get Final Data  Make A Copy Of Final Data To Safe The Original Data.</vt:lpstr>
      <vt:lpstr>ONE-HOT ENCODING </vt:lpstr>
      <vt:lpstr>Slide 81</vt:lpstr>
      <vt:lpstr>Feature Engineering </vt:lpstr>
      <vt:lpstr>Slide 83</vt:lpstr>
      <vt:lpstr>Slide 84</vt:lpstr>
      <vt:lpstr>Slide 85</vt:lpstr>
      <vt:lpstr>Slide 86</vt:lpstr>
      <vt:lpstr>Slide 87</vt:lpstr>
      <vt:lpstr> Splitting the final dataset into Training and Testing dataset</vt:lpstr>
      <vt:lpstr>Slide 89</vt:lpstr>
      <vt:lpstr>MODELLING</vt:lpstr>
      <vt:lpstr>Slide 91</vt:lpstr>
      <vt:lpstr>Slide 92</vt:lpstr>
      <vt:lpstr>Slide 93</vt:lpstr>
      <vt:lpstr>Slide 94</vt:lpstr>
      <vt:lpstr>Slide 95</vt:lpstr>
      <vt:lpstr>Slide 96</vt:lpstr>
      <vt:lpstr>Slide 97</vt:lpstr>
      <vt:lpstr>Slide 98</vt:lpstr>
      <vt:lpstr>Slide 99</vt:lpstr>
      <vt:lpstr>COMPARISON ANALYSIS</vt:lpstr>
      <vt:lpstr>Slide 101</vt:lpstr>
      <vt:lpstr> CONCLUSION                                                                       -                                                       dhiv -Dhivya    </vt:lpstr>
      <vt:lpstr>  THANK YOU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MOHANKUMARMPT</dc:creator>
  <cp:lastModifiedBy>MOHANKUMARMPT</cp:lastModifiedBy>
  <cp:revision>267</cp:revision>
  <dcterms:created xsi:type="dcterms:W3CDTF">2024-04-02T12:53:34Z</dcterms:created>
  <dcterms:modified xsi:type="dcterms:W3CDTF">2024-07-21T06:11:35Z</dcterms:modified>
</cp:coreProperties>
</file>